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1" r:id="rId7"/>
    <p:sldId id="264" r:id="rId8"/>
    <p:sldId id="265" r:id="rId9"/>
    <p:sldId id="287" r:id="rId10"/>
    <p:sldId id="288" r:id="rId11"/>
    <p:sldId id="289" r:id="rId12"/>
    <p:sldId id="290" r:id="rId13"/>
    <p:sldId id="291" r:id="rId14"/>
    <p:sldId id="292" r:id="rId15"/>
    <p:sldId id="293" r:id="rId16"/>
    <p:sldId id="266" r:id="rId17"/>
    <p:sldId id="267" r:id="rId18"/>
    <p:sldId id="294" r:id="rId19"/>
    <p:sldId id="295" r:id="rId20"/>
    <p:sldId id="268" r:id="rId21"/>
    <p:sldId id="262" r:id="rId22"/>
    <p:sldId id="269" r:id="rId23"/>
    <p:sldId id="272" r:id="rId24"/>
    <p:sldId id="273" r:id="rId25"/>
    <p:sldId id="274" r:id="rId26"/>
    <p:sldId id="275" r:id="rId27"/>
    <p:sldId id="270" r:id="rId28"/>
    <p:sldId id="276" r:id="rId29"/>
    <p:sldId id="277" r:id="rId30"/>
    <p:sldId id="278" r:id="rId31"/>
    <p:sldId id="279" r:id="rId32"/>
    <p:sldId id="280" r:id="rId33"/>
    <p:sldId id="281" r:id="rId34"/>
    <p:sldId id="282" r:id="rId35"/>
    <p:sldId id="284" r:id="rId36"/>
    <p:sldId id="283" r:id="rId37"/>
    <p:sldId id="285" r:id="rId38"/>
    <p:sldId id="286" r:id="rId39"/>
    <p:sldId id="271" r:id="rId40"/>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400"/>
    <a:srgbClr val="A53010"/>
    <a:srgbClr val="B55A04"/>
    <a:srgbClr val="D40000"/>
    <a:srgbClr val="90C796"/>
    <a:srgbClr val="6D9E89"/>
    <a:srgbClr val="A9C6BA"/>
    <a:srgbClr val="CBA674"/>
    <a:srgbClr val="FFF15F"/>
    <a:srgbClr val="F39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1" d="100"/>
          <a:sy n="71" d="100"/>
        </p:scale>
        <p:origin x="11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20.10.2016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8612" y="4529542"/>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24353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E0124E-29E7-4328-8533-B53C6B70D10A}" type="datetimeFigureOut">
              <a:rPr lang="tr-TR" smtClean="0"/>
              <a:t>20.10.2016</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31150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E0124E-29E7-4328-8533-B53C6B70D10A}" type="datetimeFigureOut">
              <a:rPr lang="tr-TR" smtClean="0"/>
              <a:t>20.10.2016</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0689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20.10.2016</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649776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20.10.2016</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1801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20.10.2016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82468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20.10.2016</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29268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20.10.2016</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12576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20.10.2016</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54997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E0124E-29E7-4328-8533-B53C6B70D10A}" type="datetimeFigureOut">
              <a:rPr lang="tr-TR" smtClean="0"/>
              <a:t>20.10.2016</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91483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AE0124E-29E7-4328-8533-B53C6B70D10A}" type="datetimeFigureOut">
              <a:rPr lang="tr-TR" smtClean="0"/>
              <a:t>20.10.2016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53830" y="787784"/>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37876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AE0124E-29E7-4328-8533-B53C6B70D10A}" type="datetimeFigureOut">
              <a:rPr lang="tr-TR" smtClean="0"/>
              <a:t>20.10.2016</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424842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AE0124E-29E7-4328-8533-B53C6B70D10A}" type="datetimeFigureOut">
              <a:rPr lang="tr-TR" smtClean="0"/>
              <a:t>20.10.2016</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97059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0124E-29E7-4328-8533-B53C6B70D10A}" type="datetimeFigureOut">
              <a:rPr lang="tr-TR" smtClean="0"/>
              <a:t>20.10.2016</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2312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20.10.2016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98277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20.10.2016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8171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123" y="285"/>
            <a:ext cx="2114961"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AE0124E-29E7-4328-8533-B53C6B70D10A}" type="datetimeFigureOut">
              <a:rPr lang="tr-TR" smtClean="0"/>
              <a:t>20.10.2016</a:t>
            </a:fld>
            <a:endParaRPr lang="tr-TR"/>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fld id="{314694DC-BF7A-49E3-87DB-69535CC3800B}" type="slidenum">
              <a:rPr lang="tr-TR" smtClean="0"/>
              <a:t>‹#›</a:t>
            </a:fld>
            <a:endParaRPr lang="tr-TR"/>
          </a:p>
        </p:txBody>
      </p:sp>
    </p:spTree>
    <p:extLst>
      <p:ext uri="{BB962C8B-B14F-4D97-AF65-F5344CB8AC3E}">
        <p14:creationId xmlns:p14="http://schemas.microsoft.com/office/powerpoint/2010/main" val="14069321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
        <p:nvSpPr>
          <p:cNvPr id="7" name="Metin kutusu 6"/>
          <p:cNvSpPr txBox="1"/>
          <p:nvPr/>
        </p:nvSpPr>
        <p:spPr>
          <a:xfrm>
            <a:off x="126811" y="3906371"/>
            <a:ext cx="2217274" cy="1569660"/>
          </a:xfrm>
          <a:prstGeom prst="rect">
            <a:avLst/>
          </a:prstGeom>
          <a:noFill/>
        </p:spPr>
        <p:txBody>
          <a:bodyPr wrap="none" rtlCol="0">
            <a:spAutoFit/>
          </a:bodyPr>
          <a:lstStyle/>
          <a:p>
            <a:pPr algn="ctr"/>
            <a:r>
              <a:rPr lang="tr-TR" sz="2400" b="1" dirty="0" smtClean="0">
                <a:solidFill>
                  <a:schemeClr val="bg1"/>
                </a:solidFill>
                <a:latin typeface="Sitka Small" panose="02000505000000020004" pitchFamily="2" charset="0"/>
              </a:rPr>
              <a:t>AKRAN </a:t>
            </a:r>
          </a:p>
          <a:p>
            <a:pPr algn="ctr"/>
            <a:r>
              <a:rPr lang="tr-TR" sz="2400" b="1" dirty="0" smtClean="0">
                <a:solidFill>
                  <a:schemeClr val="bg1"/>
                </a:solidFill>
                <a:latin typeface="Sitka Small" panose="02000505000000020004" pitchFamily="2" charset="0"/>
              </a:rPr>
              <a:t>ZORBALIĞI</a:t>
            </a:r>
          </a:p>
          <a:p>
            <a:pPr algn="ctr"/>
            <a:r>
              <a:rPr lang="tr-TR" sz="2400" b="1" dirty="0" smtClean="0">
                <a:solidFill>
                  <a:schemeClr val="bg1"/>
                </a:solidFill>
                <a:latin typeface="Sitka Small" panose="02000505000000020004" pitchFamily="2" charset="0"/>
              </a:rPr>
              <a:t>ÖĞRETMEN </a:t>
            </a:r>
          </a:p>
          <a:p>
            <a:pPr algn="ctr"/>
            <a:r>
              <a:rPr lang="tr-TR" sz="2400" b="1" dirty="0" smtClean="0">
                <a:solidFill>
                  <a:schemeClr val="bg1"/>
                </a:solidFill>
                <a:latin typeface="Sitka Small" panose="02000505000000020004" pitchFamily="2" charset="0"/>
              </a:rPr>
              <a:t>SUNUSU</a:t>
            </a:r>
            <a:endParaRPr lang="tr-TR" sz="2400" b="1" dirty="0">
              <a:solidFill>
                <a:schemeClr val="bg1"/>
              </a:solidFill>
              <a:latin typeface="Sitka Small" panose="02000505000000020004" pitchFamily="2" charset="0"/>
            </a:endParaRPr>
          </a:p>
        </p:txBody>
      </p:sp>
    </p:spTree>
    <p:extLst>
      <p:ext uri="{BB962C8B-B14F-4D97-AF65-F5344CB8AC3E}">
        <p14:creationId xmlns:p14="http://schemas.microsoft.com/office/powerpoint/2010/main" val="3150303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90365" y="1882587"/>
            <a:ext cx="3036409" cy="523220"/>
          </a:xfrm>
          <a:prstGeom prst="rect">
            <a:avLst/>
          </a:prstGeom>
          <a:noFill/>
        </p:spPr>
        <p:txBody>
          <a:bodyPr wrap="none" rtlCol="0">
            <a:spAutoFit/>
          </a:bodyPr>
          <a:lstStyle/>
          <a:p>
            <a:r>
              <a:rPr lang="tr-TR" sz="2800" b="1" dirty="0" smtClean="0"/>
              <a:t>Ailesel Nedenler</a:t>
            </a:r>
            <a:endParaRPr lang="tr-TR" sz="2800" b="1" dirty="0"/>
          </a:p>
        </p:txBody>
      </p:sp>
      <p:sp>
        <p:nvSpPr>
          <p:cNvPr id="5" name="Metin kutusu 4"/>
          <p:cNvSpPr txBox="1"/>
          <p:nvPr/>
        </p:nvSpPr>
        <p:spPr>
          <a:xfrm>
            <a:off x="1627094" y="658906"/>
            <a:ext cx="7511993" cy="646331"/>
          </a:xfrm>
          <a:prstGeom prst="rect">
            <a:avLst/>
          </a:prstGeom>
          <a:noFill/>
        </p:spPr>
        <p:txBody>
          <a:bodyPr wrap="none" rtlCol="0">
            <a:spAutoFit/>
          </a:bodyPr>
          <a:lstStyle/>
          <a:p>
            <a:r>
              <a:rPr lang="tr-TR" sz="3600" b="1" dirty="0" smtClean="0">
                <a:solidFill>
                  <a:srgbClr val="A53010"/>
                </a:solidFill>
              </a:rPr>
              <a:t>AKRAN ZORBALIĞININ NEDENLERİ</a:t>
            </a:r>
            <a:endParaRPr lang="tr-TR" sz="3600" b="1" dirty="0">
              <a:solidFill>
                <a:srgbClr val="A53010"/>
              </a:solidFill>
            </a:endParaRPr>
          </a:p>
        </p:txBody>
      </p:sp>
      <p:sp>
        <p:nvSpPr>
          <p:cNvPr id="6" name="2 İçerik Yer Tutucusu"/>
          <p:cNvSpPr>
            <a:spLocks noGrp="1"/>
          </p:cNvSpPr>
          <p:nvPr/>
        </p:nvSpPr>
        <p:spPr bwMode="auto">
          <a:xfrm>
            <a:off x="1268290" y="3423557"/>
            <a:ext cx="8229600" cy="67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pPr>
            <a:r>
              <a:rPr lang="tr-TR" altLang="tr-TR" sz="1800" b="1" dirty="0" smtClean="0"/>
              <a:t>1</a:t>
            </a:r>
            <a:r>
              <a:rPr lang="tr-TR" altLang="tr-TR" sz="1800" dirty="0" smtClean="0"/>
              <a:t>. Ailenin, özellikle de </a:t>
            </a:r>
            <a:r>
              <a:rPr lang="tr-TR" altLang="tr-TR" sz="1800" b="1" dirty="0" smtClean="0"/>
              <a:t>çocuğun bakımını üstlenen kişinin </a:t>
            </a:r>
            <a:r>
              <a:rPr lang="tr-TR" altLang="tr-TR" sz="1800" dirty="0" smtClean="0"/>
              <a:t>(genellikle anne) temel duygusal yaklaşımıdır. </a:t>
            </a:r>
          </a:p>
          <a:p>
            <a:pPr eaLnBrk="1" hangingPunct="1"/>
            <a:endParaRPr lang="tr-TR" altLang="tr-TR" sz="1800" dirty="0" smtClean="0"/>
          </a:p>
          <a:p>
            <a:pPr eaLnBrk="1" hangingPunct="1">
              <a:buFont typeface="Wingdings 2" panose="05020102010507070707" pitchFamily="18" charset="2"/>
              <a:buNone/>
            </a:pPr>
            <a:r>
              <a:rPr lang="tr-TR" altLang="tr-TR" sz="1800" dirty="0" smtClean="0"/>
              <a:t>		</a:t>
            </a:r>
          </a:p>
        </p:txBody>
      </p:sp>
      <p:sp>
        <p:nvSpPr>
          <p:cNvPr id="7" name="Dikdörtgen 6"/>
          <p:cNvSpPr/>
          <p:nvPr/>
        </p:nvSpPr>
        <p:spPr>
          <a:xfrm>
            <a:off x="1268290" y="2659991"/>
            <a:ext cx="7983286" cy="646331"/>
          </a:xfrm>
          <a:prstGeom prst="rect">
            <a:avLst/>
          </a:prstGeom>
        </p:spPr>
        <p:txBody>
          <a:bodyPr wrap="square">
            <a:spAutoFit/>
          </a:bodyPr>
          <a:lstStyle/>
          <a:p>
            <a:r>
              <a:rPr lang="tr-TR" altLang="tr-TR" dirty="0"/>
              <a:t>Çocuk ve ergenin saldırgan tepkiler geliştirmesinde </a:t>
            </a:r>
            <a:r>
              <a:rPr lang="tr-TR" altLang="tr-TR" b="1" dirty="0"/>
              <a:t>dört önemli etken </a:t>
            </a:r>
            <a:r>
              <a:rPr lang="tr-TR" altLang="tr-TR" dirty="0"/>
              <a:t>vardır.</a:t>
            </a:r>
          </a:p>
        </p:txBody>
      </p:sp>
      <p:sp>
        <p:nvSpPr>
          <p:cNvPr id="8" name="Dikdörtgen 7"/>
          <p:cNvSpPr/>
          <p:nvPr/>
        </p:nvSpPr>
        <p:spPr>
          <a:xfrm>
            <a:off x="1268290" y="4361481"/>
            <a:ext cx="7983286" cy="923330"/>
          </a:xfrm>
          <a:prstGeom prst="rect">
            <a:avLst/>
          </a:prstGeom>
        </p:spPr>
        <p:txBody>
          <a:bodyPr wrap="square">
            <a:spAutoFit/>
          </a:bodyPr>
          <a:lstStyle/>
          <a:p>
            <a:r>
              <a:rPr lang="tr-TR" altLang="tr-TR" dirty="0"/>
              <a:t>Yaşamın ilk yıllarında çocuğa yönelik yetersiz ilgi ve sevgiyle belirginleşen olumsuz tutum, açık bir şekilde çocuğun ileriki yıllarda diğer insanlara karşı saldırgan ve acımasız olması riskini arttırmaktadır.</a:t>
            </a:r>
          </a:p>
        </p:txBody>
      </p:sp>
    </p:spTree>
    <p:extLst>
      <p:ext uri="{BB962C8B-B14F-4D97-AF65-F5344CB8AC3E}">
        <p14:creationId xmlns:p14="http://schemas.microsoft.com/office/powerpoint/2010/main" val="234526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nvSpPr>
        <p:spPr bwMode="auto">
          <a:xfrm>
            <a:off x="1199029" y="1896035"/>
            <a:ext cx="8229600" cy="7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pPr>
            <a:r>
              <a:rPr lang="tr-TR" altLang="tr-TR" sz="1800" b="1" dirty="0" smtClean="0"/>
              <a:t>2</a:t>
            </a:r>
            <a:r>
              <a:rPr lang="tr-TR" altLang="tr-TR" sz="1800" dirty="0" smtClean="0"/>
              <a:t>. Bakımını üstlenen kişi yada </a:t>
            </a:r>
            <a:r>
              <a:rPr lang="tr-TR" altLang="tr-TR" sz="1800" b="1" dirty="0" smtClean="0"/>
              <a:t>kişilerin çocuğun saldırgan davranışlarına izin verici tutumlar sergilemesi </a:t>
            </a:r>
            <a:r>
              <a:rPr lang="tr-TR" altLang="tr-TR" sz="1800" dirty="0" smtClean="0"/>
              <a:t>önemli bir etkendir. </a:t>
            </a:r>
          </a:p>
          <a:p>
            <a:pPr eaLnBrk="1" hangingPunct="1">
              <a:buFont typeface="Wingdings 2" panose="05020102010507070707" pitchFamily="18" charset="2"/>
              <a:buNone/>
            </a:pPr>
            <a:r>
              <a:rPr lang="tr-TR" altLang="tr-TR" sz="1800" dirty="0" smtClean="0"/>
              <a:t>		</a:t>
            </a:r>
          </a:p>
          <a:p>
            <a:pPr eaLnBrk="1" hangingPunct="1">
              <a:buFont typeface="Wingdings 2" panose="05020102010507070707" pitchFamily="18" charset="2"/>
              <a:buNone/>
            </a:pPr>
            <a:r>
              <a:rPr lang="tr-TR" altLang="tr-TR" sz="1800" dirty="0" smtClean="0"/>
              <a:t>		</a:t>
            </a:r>
          </a:p>
        </p:txBody>
      </p:sp>
      <p:sp>
        <p:nvSpPr>
          <p:cNvPr id="5" name="Metin kutusu 4"/>
          <p:cNvSpPr txBox="1"/>
          <p:nvPr/>
        </p:nvSpPr>
        <p:spPr>
          <a:xfrm>
            <a:off x="1680883" y="676275"/>
            <a:ext cx="3036409" cy="523220"/>
          </a:xfrm>
          <a:prstGeom prst="rect">
            <a:avLst/>
          </a:prstGeom>
          <a:noFill/>
        </p:spPr>
        <p:txBody>
          <a:bodyPr wrap="none" rtlCol="0">
            <a:spAutoFit/>
          </a:bodyPr>
          <a:lstStyle/>
          <a:p>
            <a:r>
              <a:rPr lang="tr-TR" sz="2800" b="1" dirty="0" smtClean="0">
                <a:solidFill>
                  <a:srgbClr val="A53010"/>
                </a:solidFill>
              </a:rPr>
              <a:t>Ailesel Nedenler</a:t>
            </a:r>
            <a:endParaRPr lang="tr-TR" sz="2800" b="1" dirty="0">
              <a:solidFill>
                <a:srgbClr val="A53010"/>
              </a:solidFill>
            </a:endParaRPr>
          </a:p>
        </p:txBody>
      </p:sp>
      <p:sp>
        <p:nvSpPr>
          <p:cNvPr id="6" name="Dikdörtgen 5"/>
          <p:cNvSpPr/>
          <p:nvPr/>
        </p:nvSpPr>
        <p:spPr>
          <a:xfrm>
            <a:off x="1199029" y="3072243"/>
            <a:ext cx="8229600" cy="1200329"/>
          </a:xfrm>
          <a:prstGeom prst="rect">
            <a:avLst/>
          </a:prstGeom>
        </p:spPr>
        <p:txBody>
          <a:bodyPr wrap="square">
            <a:spAutoFit/>
          </a:bodyPr>
          <a:lstStyle/>
          <a:p>
            <a:r>
              <a:rPr lang="tr-TR" altLang="tr-TR" dirty="0"/>
              <a:t>Sonuç olarak, çocukluk ve ergenlik çağında </a:t>
            </a:r>
            <a:r>
              <a:rPr lang="tr-TR" altLang="tr-TR" b="1" dirty="0">
                <a:solidFill>
                  <a:srgbClr val="FF0000"/>
                </a:solidFill>
              </a:rPr>
              <a:t>yetersiz ilgi, sevgi ve bakım verilmesi </a:t>
            </a:r>
            <a:r>
              <a:rPr lang="tr-TR" altLang="tr-TR" dirty="0"/>
              <a:t>ve bunlara ek olarak </a:t>
            </a:r>
            <a:r>
              <a:rPr lang="tr-TR" altLang="tr-TR" b="1" dirty="0">
                <a:solidFill>
                  <a:schemeClr val="accent1"/>
                </a:solidFill>
              </a:rPr>
              <a:t>çok fazla özgürlüğün tanınması</a:t>
            </a:r>
            <a:r>
              <a:rPr lang="tr-TR" altLang="tr-TR" dirty="0"/>
              <a:t>, çocuk ve ergende saldırgan davranış örüntülerinin gelişmesine neden olabileceğini söylemek mümkündür.</a:t>
            </a:r>
          </a:p>
        </p:txBody>
      </p:sp>
    </p:spTree>
    <p:extLst>
      <p:ext uri="{BB962C8B-B14F-4D97-AF65-F5344CB8AC3E}">
        <p14:creationId xmlns:p14="http://schemas.microsoft.com/office/powerpoint/2010/main" val="195163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80883" y="676275"/>
            <a:ext cx="3036409" cy="523220"/>
          </a:xfrm>
          <a:prstGeom prst="rect">
            <a:avLst/>
          </a:prstGeom>
          <a:noFill/>
        </p:spPr>
        <p:txBody>
          <a:bodyPr wrap="none" rtlCol="0">
            <a:spAutoFit/>
          </a:bodyPr>
          <a:lstStyle/>
          <a:p>
            <a:r>
              <a:rPr lang="tr-TR" sz="2800" b="1" dirty="0" smtClean="0">
                <a:solidFill>
                  <a:srgbClr val="A53010"/>
                </a:solidFill>
              </a:rPr>
              <a:t>Ailesel Nedenler</a:t>
            </a:r>
            <a:endParaRPr lang="tr-TR" sz="2800" b="1" dirty="0">
              <a:solidFill>
                <a:srgbClr val="A53010"/>
              </a:solidFill>
            </a:endParaRPr>
          </a:p>
        </p:txBody>
      </p:sp>
      <p:sp>
        <p:nvSpPr>
          <p:cNvPr id="5" name="Dikdörtgen 4"/>
          <p:cNvSpPr/>
          <p:nvPr/>
        </p:nvSpPr>
        <p:spPr>
          <a:xfrm>
            <a:off x="1062318" y="1731566"/>
            <a:ext cx="8283388" cy="1754326"/>
          </a:xfrm>
          <a:prstGeom prst="rect">
            <a:avLst/>
          </a:prstGeom>
        </p:spPr>
        <p:txBody>
          <a:bodyPr wrap="square">
            <a:spAutoFit/>
          </a:bodyPr>
          <a:lstStyle/>
          <a:p>
            <a:pPr>
              <a:defRPr/>
            </a:pPr>
            <a:r>
              <a:rPr lang="tr-TR" b="1" dirty="0"/>
              <a:t>3</a:t>
            </a:r>
            <a:r>
              <a:rPr lang="tr-TR" dirty="0"/>
              <a:t>. Ailenin çocuğu yetiştirirken güç </a:t>
            </a:r>
            <a:r>
              <a:rPr lang="tr-TR" dirty="0" smtClean="0"/>
              <a:t>kullanması. </a:t>
            </a:r>
          </a:p>
          <a:p>
            <a:pPr>
              <a:defRPr/>
            </a:pPr>
            <a:endParaRPr lang="tr-TR" dirty="0"/>
          </a:p>
          <a:p>
            <a:pPr>
              <a:defRPr/>
            </a:pPr>
            <a:endParaRPr lang="tr-TR" dirty="0" smtClean="0"/>
          </a:p>
          <a:p>
            <a:pPr>
              <a:defRPr/>
            </a:pPr>
            <a:r>
              <a:rPr lang="tr-TR" dirty="0"/>
              <a:t>B</a:t>
            </a:r>
            <a:r>
              <a:rPr lang="tr-TR" dirty="0" smtClean="0"/>
              <a:t>u </a:t>
            </a:r>
            <a:r>
              <a:rPr lang="tr-TR" dirty="0"/>
              <a:t>durum çocuğun saldırgan davranışlarını arttırır. Çocuğu yetiştirirken açık kurallar koymak ve sınırlamalar getirmek önemlidir. Bunları cezaya dönüştürmemek gerekir.</a:t>
            </a:r>
          </a:p>
        </p:txBody>
      </p:sp>
    </p:spTree>
    <p:extLst>
      <p:ext uri="{BB962C8B-B14F-4D97-AF65-F5344CB8AC3E}">
        <p14:creationId xmlns:p14="http://schemas.microsoft.com/office/powerpoint/2010/main" val="367793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45240" y="2144396"/>
            <a:ext cx="8227359" cy="1754326"/>
          </a:xfrm>
          <a:prstGeom prst="rect">
            <a:avLst/>
          </a:prstGeom>
        </p:spPr>
        <p:txBody>
          <a:bodyPr wrap="square">
            <a:spAutoFit/>
          </a:bodyPr>
          <a:lstStyle/>
          <a:p>
            <a:r>
              <a:rPr lang="tr-TR" altLang="tr-TR" b="1" dirty="0"/>
              <a:t>4</a:t>
            </a:r>
            <a:r>
              <a:rPr lang="tr-TR" altLang="tr-TR" dirty="0"/>
              <a:t>. Çocuğun </a:t>
            </a:r>
            <a:r>
              <a:rPr lang="tr-TR" altLang="tr-TR" dirty="0" smtClean="0"/>
              <a:t>mizacı da </a:t>
            </a:r>
            <a:r>
              <a:rPr lang="tr-TR" altLang="tr-TR" dirty="0"/>
              <a:t>saldırgan davranışlar geliştirmesinde rol oynar. </a:t>
            </a:r>
            <a:endParaRPr lang="tr-TR" altLang="tr-TR" dirty="0" smtClean="0"/>
          </a:p>
          <a:p>
            <a:endParaRPr lang="tr-TR" altLang="tr-TR" dirty="0" smtClean="0"/>
          </a:p>
          <a:p>
            <a:endParaRPr lang="tr-TR" altLang="tr-TR" dirty="0"/>
          </a:p>
          <a:p>
            <a:r>
              <a:rPr lang="tr-TR" altLang="tr-TR" dirty="0" smtClean="0"/>
              <a:t>Aşırı </a:t>
            </a:r>
            <a:r>
              <a:rPr lang="tr-TR" altLang="tr-TR" dirty="0"/>
              <a:t>hareketli ve öfke nöbetleri olan çocuklar daha sakin olan çocuklara oranla daha fazla saldırgan tutumlar geliştireceklerdir. Bu etkenin diğerlerine göre daha düşük olduğu gözlenmiştir.</a:t>
            </a:r>
          </a:p>
        </p:txBody>
      </p:sp>
      <p:sp>
        <p:nvSpPr>
          <p:cNvPr id="5" name="Metin kutusu 4"/>
          <p:cNvSpPr txBox="1"/>
          <p:nvPr/>
        </p:nvSpPr>
        <p:spPr>
          <a:xfrm>
            <a:off x="1680883" y="676275"/>
            <a:ext cx="3036409" cy="523220"/>
          </a:xfrm>
          <a:prstGeom prst="rect">
            <a:avLst/>
          </a:prstGeom>
          <a:noFill/>
        </p:spPr>
        <p:txBody>
          <a:bodyPr wrap="none" rtlCol="0">
            <a:spAutoFit/>
          </a:bodyPr>
          <a:lstStyle/>
          <a:p>
            <a:r>
              <a:rPr lang="tr-TR" sz="2800" b="1" dirty="0" smtClean="0">
                <a:solidFill>
                  <a:srgbClr val="A53010"/>
                </a:solidFill>
              </a:rPr>
              <a:t>Ailesel Nedenler</a:t>
            </a:r>
            <a:endParaRPr lang="tr-TR" sz="2800" b="1" dirty="0">
              <a:solidFill>
                <a:srgbClr val="A53010"/>
              </a:solidFill>
            </a:endParaRPr>
          </a:p>
        </p:txBody>
      </p:sp>
    </p:spTree>
    <p:extLst>
      <p:ext uri="{BB962C8B-B14F-4D97-AF65-F5344CB8AC3E}">
        <p14:creationId xmlns:p14="http://schemas.microsoft.com/office/powerpoint/2010/main" val="3299625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964" y="-134470"/>
            <a:ext cx="7301754" cy="7301754"/>
          </a:xfrm>
          <a:prstGeom prst="rect">
            <a:avLst/>
          </a:prstGeom>
        </p:spPr>
      </p:pic>
      <p:sp>
        <p:nvSpPr>
          <p:cNvPr id="4" name="Metin kutusu 3"/>
          <p:cNvSpPr txBox="1"/>
          <p:nvPr/>
        </p:nvSpPr>
        <p:spPr>
          <a:xfrm>
            <a:off x="3287806" y="1531248"/>
            <a:ext cx="3792070" cy="3970318"/>
          </a:xfrm>
          <a:prstGeom prst="rect">
            <a:avLst/>
          </a:prstGeom>
          <a:noFill/>
        </p:spPr>
        <p:txBody>
          <a:bodyPr wrap="square" rtlCol="0">
            <a:spAutoFit/>
          </a:bodyPr>
          <a:lstStyle/>
          <a:p>
            <a:pPr algn="ctr"/>
            <a:r>
              <a:rPr lang="tr-TR" sz="2800" b="1" dirty="0" smtClean="0"/>
              <a:t>Yeryüzünde hiçbir çocuğu «Senden Adam Olmaz» diyerek adam edemezsiniz. </a:t>
            </a:r>
          </a:p>
          <a:p>
            <a:pPr algn="ctr"/>
            <a:r>
              <a:rPr lang="tr-TR" sz="2800" b="1" dirty="0" smtClean="0">
                <a:solidFill>
                  <a:srgbClr val="861400"/>
                </a:solidFill>
              </a:rPr>
              <a:t>Unutmayın ki çoğu zaman bir çocuk, ebeveyninin açığa çıkmış sırrıdır. </a:t>
            </a:r>
            <a:endParaRPr lang="tr-TR" sz="2800" b="1" dirty="0">
              <a:solidFill>
                <a:srgbClr val="861400"/>
              </a:solidFill>
            </a:endParaRPr>
          </a:p>
        </p:txBody>
      </p:sp>
    </p:spTree>
    <p:extLst>
      <p:ext uri="{BB962C8B-B14F-4D97-AF65-F5344CB8AC3E}">
        <p14:creationId xmlns:p14="http://schemas.microsoft.com/office/powerpoint/2010/main" val="378635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27094" y="658906"/>
            <a:ext cx="7511993" cy="646331"/>
          </a:xfrm>
          <a:prstGeom prst="rect">
            <a:avLst/>
          </a:prstGeom>
          <a:noFill/>
        </p:spPr>
        <p:txBody>
          <a:bodyPr wrap="none" rtlCol="0">
            <a:spAutoFit/>
          </a:bodyPr>
          <a:lstStyle/>
          <a:p>
            <a:r>
              <a:rPr lang="tr-TR" sz="3600" b="1" dirty="0" smtClean="0">
                <a:solidFill>
                  <a:srgbClr val="A53010"/>
                </a:solidFill>
              </a:rPr>
              <a:t>AKRAN ZORBALIĞININ NEDENLERİ</a:t>
            </a:r>
            <a:endParaRPr lang="tr-TR" sz="3600" b="1" dirty="0">
              <a:solidFill>
                <a:srgbClr val="A53010"/>
              </a:solidFill>
            </a:endParaRPr>
          </a:p>
        </p:txBody>
      </p:sp>
      <p:sp>
        <p:nvSpPr>
          <p:cNvPr id="5" name="Metin kutusu 4"/>
          <p:cNvSpPr txBox="1"/>
          <p:nvPr/>
        </p:nvSpPr>
        <p:spPr>
          <a:xfrm>
            <a:off x="3079376" y="1828800"/>
            <a:ext cx="3950120" cy="584775"/>
          </a:xfrm>
          <a:prstGeom prst="rect">
            <a:avLst/>
          </a:prstGeom>
          <a:noFill/>
        </p:spPr>
        <p:txBody>
          <a:bodyPr wrap="none" rtlCol="0">
            <a:spAutoFit/>
          </a:bodyPr>
          <a:lstStyle/>
          <a:p>
            <a:r>
              <a:rPr lang="tr-TR" sz="3200" b="1" dirty="0" smtClean="0">
                <a:solidFill>
                  <a:schemeClr val="accent6">
                    <a:lumMod val="50000"/>
                  </a:schemeClr>
                </a:solidFill>
              </a:rPr>
              <a:t>Okula Ait Nedenler</a:t>
            </a:r>
            <a:endParaRPr lang="tr-TR" sz="3200" b="1" dirty="0">
              <a:solidFill>
                <a:schemeClr val="accent6">
                  <a:lumMod val="50000"/>
                </a:schemeClr>
              </a:solidFill>
            </a:endParaRPr>
          </a:p>
        </p:txBody>
      </p:sp>
      <p:sp>
        <p:nvSpPr>
          <p:cNvPr id="6" name="Dikdörtgen 5"/>
          <p:cNvSpPr/>
          <p:nvPr/>
        </p:nvSpPr>
        <p:spPr>
          <a:xfrm>
            <a:off x="1116106" y="3152926"/>
            <a:ext cx="8538881" cy="1200329"/>
          </a:xfrm>
          <a:prstGeom prst="rect">
            <a:avLst/>
          </a:prstGeom>
        </p:spPr>
        <p:txBody>
          <a:bodyPr wrap="square">
            <a:spAutoFit/>
          </a:bodyPr>
          <a:lstStyle/>
          <a:p>
            <a:r>
              <a:rPr lang="tr-TR" altLang="tr-TR" b="1" dirty="0"/>
              <a:t>Müdür, müdür yardımcıları ve öğretmenlerin yetersiz denetimleri nedeniyle okullarda zorbalık eylemleri artmaktadır. Okulun sosyal ortamının, genel havasının </a:t>
            </a:r>
            <a:r>
              <a:rPr lang="tr-TR" altLang="tr-TR" b="1" dirty="0">
                <a:solidFill>
                  <a:srgbClr val="861400"/>
                </a:solidFill>
              </a:rPr>
              <a:t>bütün öğrencilere karşı </a:t>
            </a:r>
            <a:r>
              <a:rPr lang="tr-TR" altLang="tr-TR" b="1" dirty="0"/>
              <a:t>sıcak ve kabul edici olmaması da şiddet eylemlerini arttırmaktadır.</a:t>
            </a:r>
          </a:p>
        </p:txBody>
      </p:sp>
    </p:spTree>
    <p:extLst>
      <p:ext uri="{BB962C8B-B14F-4D97-AF65-F5344CB8AC3E}">
        <p14:creationId xmlns:p14="http://schemas.microsoft.com/office/powerpoint/2010/main" val="72416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13647" y="712694"/>
            <a:ext cx="7273145" cy="461665"/>
          </a:xfrm>
          <a:prstGeom prst="rect">
            <a:avLst/>
          </a:prstGeom>
          <a:noFill/>
        </p:spPr>
        <p:txBody>
          <a:bodyPr wrap="none" rtlCol="0">
            <a:spAutoFit/>
          </a:bodyPr>
          <a:lstStyle/>
          <a:p>
            <a:r>
              <a:rPr lang="tr-TR" sz="2400" b="1" dirty="0" smtClean="0">
                <a:solidFill>
                  <a:srgbClr val="A53010"/>
                </a:solidFill>
              </a:rPr>
              <a:t>ZORBALIĞA İLİŞKİN YANLIŞ ALGI VE DÜŞÜNCELER</a:t>
            </a:r>
            <a:endParaRPr lang="tr-TR" sz="2400" b="1" dirty="0">
              <a:solidFill>
                <a:srgbClr val="A53010"/>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4489" y="1425387"/>
            <a:ext cx="2144321" cy="1600200"/>
          </a:xfrm>
          <a:prstGeom prst="rect">
            <a:avLst/>
          </a:prstGeom>
        </p:spPr>
      </p:pic>
      <p:sp>
        <p:nvSpPr>
          <p:cNvPr id="7" name="Metin kutusu 6"/>
          <p:cNvSpPr txBox="1"/>
          <p:nvPr/>
        </p:nvSpPr>
        <p:spPr>
          <a:xfrm>
            <a:off x="1099542" y="1680882"/>
            <a:ext cx="1854895" cy="646331"/>
          </a:xfrm>
          <a:prstGeom prst="rect">
            <a:avLst/>
          </a:prstGeom>
          <a:noFill/>
        </p:spPr>
        <p:txBody>
          <a:bodyPr wrap="square" rtlCol="0">
            <a:spAutoFit/>
          </a:bodyPr>
          <a:lstStyle/>
          <a:p>
            <a:r>
              <a:rPr lang="tr-TR" b="1" dirty="0" smtClean="0"/>
              <a:t>Bizim Okulda Zorbalık Yoktur</a:t>
            </a:r>
            <a:endParaRPr lang="tr-TR" b="1" dirty="0"/>
          </a:p>
        </p:txBody>
      </p:sp>
      <p:sp>
        <p:nvSpPr>
          <p:cNvPr id="8" name="Dikdörtgen 7"/>
          <p:cNvSpPr/>
          <p:nvPr/>
        </p:nvSpPr>
        <p:spPr>
          <a:xfrm>
            <a:off x="3139490" y="1311549"/>
            <a:ext cx="6249760" cy="1384995"/>
          </a:xfrm>
          <a:prstGeom prst="rect">
            <a:avLst/>
          </a:prstGeom>
          <a:solidFill>
            <a:srgbClr val="90C796"/>
          </a:solidFill>
          <a:ln w="38100">
            <a:solidFill>
              <a:schemeClr val="tx1"/>
            </a:solidFill>
          </a:ln>
        </p:spPr>
        <p:txBody>
          <a:bodyPr wrap="square">
            <a:spAutoFit/>
          </a:bodyPr>
          <a:lstStyle/>
          <a:p>
            <a:r>
              <a:rPr lang="tr-TR" sz="1200" b="1" dirty="0"/>
              <a:t>Pek çok okul yöneticisi ve öğretmen, okullarında zorbalığın olmadığını dile getirmektedir. Oysa zorbalık dünyanın hemen hemen her okulunda yaşanmaktadır. Ancak bazı okullarda zorbalığın ortaya çıkmasını engelleme ve azaltma çalışmaları daha etkin bir biçimde yapılırken, diğerlerinde, sorun ciddiye alınmamakta, yok sayılmakta ve üstü örtülmektedir. Zorbalık olgusuyla etkin bir biçimde baş edebilmek için yöneticilerin sorunu ampirik araştırmalarla ortaya koymaktan kaçınmaması gerekir.</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9094" y="3186952"/>
            <a:ext cx="2307859" cy="1722241"/>
          </a:xfrm>
          <a:prstGeom prst="rect">
            <a:avLst/>
          </a:prstGeom>
        </p:spPr>
      </p:pic>
      <p:sp>
        <p:nvSpPr>
          <p:cNvPr id="10" name="Dikdörtgen 9"/>
          <p:cNvSpPr/>
          <p:nvPr/>
        </p:nvSpPr>
        <p:spPr>
          <a:xfrm>
            <a:off x="1005413" y="3328607"/>
            <a:ext cx="2525805" cy="954107"/>
          </a:xfrm>
          <a:prstGeom prst="rect">
            <a:avLst/>
          </a:prstGeom>
        </p:spPr>
        <p:txBody>
          <a:bodyPr wrap="square">
            <a:spAutoFit/>
          </a:bodyPr>
          <a:lstStyle/>
          <a:p>
            <a:r>
              <a:rPr lang="tr-TR" sz="1400" b="1" dirty="0"/>
              <a:t>Öğrenciler Arasındaki Zorbalık Olayları Büyütülecek Kadar </a:t>
            </a:r>
            <a:endParaRPr lang="tr-TR" sz="1400" b="1" dirty="0" smtClean="0"/>
          </a:p>
          <a:p>
            <a:r>
              <a:rPr lang="tr-TR" sz="1400" b="1" dirty="0" smtClean="0"/>
              <a:t>Ciddi </a:t>
            </a:r>
            <a:r>
              <a:rPr lang="tr-TR" sz="1400" b="1" dirty="0"/>
              <a:t>Değildir</a:t>
            </a:r>
          </a:p>
        </p:txBody>
      </p:sp>
      <p:sp>
        <p:nvSpPr>
          <p:cNvPr id="11" name="Dikdörtgen 10"/>
          <p:cNvSpPr/>
          <p:nvPr/>
        </p:nvSpPr>
        <p:spPr>
          <a:xfrm>
            <a:off x="3213848" y="3173504"/>
            <a:ext cx="6175402" cy="1384995"/>
          </a:xfrm>
          <a:prstGeom prst="rect">
            <a:avLst/>
          </a:prstGeom>
          <a:solidFill>
            <a:srgbClr val="789CAE"/>
          </a:solidFill>
          <a:ln w="38100">
            <a:solidFill>
              <a:schemeClr val="tx1"/>
            </a:solidFill>
          </a:ln>
        </p:spPr>
        <p:txBody>
          <a:bodyPr wrap="square">
            <a:spAutoFit/>
          </a:bodyPr>
          <a:lstStyle/>
          <a:p>
            <a:r>
              <a:rPr lang="tr-TR" sz="1200" b="1" dirty="0" smtClean="0"/>
              <a:t>Ülkemizde Pişkin </a:t>
            </a:r>
            <a:r>
              <a:rPr lang="tr-TR" sz="1200" b="1" dirty="0"/>
              <a:t>(2003) tarafından ilköğretim öğrencileri arasında yapılan bir araştırmada haftada az bir kez fiziksel zorbalığa uğrayan öğrenci oranının %26, sözel zorbalığa uğrayan öğrenci oranının %34, dolaylı zorbalığa uğrayanların oranının %21 ve eşyalarına zarar verilen öğrenci oranının ise %11 olduğu bulunmuştur. Lise öğrencileri üzerinde Pişkin ve </a:t>
            </a:r>
            <a:r>
              <a:rPr lang="tr-TR" sz="1200" b="1" dirty="0" err="1"/>
              <a:t>Ayas</a:t>
            </a:r>
            <a:r>
              <a:rPr lang="tr-TR" sz="1200" b="1" dirty="0"/>
              <a:t> (2005) tarafından yapılan araştırmada ise yine haftada bir kez sözel zorbalığa uğrayan öğrenci oranının %12, sözel zorbalığa uğrayanların ise %7 olduğu saptanmıştır. </a:t>
            </a: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2253" y="5050848"/>
            <a:ext cx="2181540" cy="1627975"/>
          </a:xfrm>
          <a:prstGeom prst="rect">
            <a:avLst/>
          </a:prstGeom>
        </p:spPr>
      </p:pic>
      <p:sp>
        <p:nvSpPr>
          <p:cNvPr id="13" name="Dikdörtgen 12"/>
          <p:cNvSpPr/>
          <p:nvPr/>
        </p:nvSpPr>
        <p:spPr>
          <a:xfrm>
            <a:off x="1079938" y="5292021"/>
            <a:ext cx="2397492" cy="738664"/>
          </a:xfrm>
          <a:prstGeom prst="rect">
            <a:avLst/>
          </a:prstGeom>
        </p:spPr>
        <p:txBody>
          <a:bodyPr wrap="square">
            <a:spAutoFit/>
          </a:bodyPr>
          <a:lstStyle/>
          <a:p>
            <a:r>
              <a:rPr lang="tr-TR" sz="1400" b="1" dirty="0"/>
              <a:t>Zorbalık Büyüme ve Gelişmenin Doğal Bir Parçasıdır</a:t>
            </a:r>
          </a:p>
        </p:txBody>
      </p:sp>
      <p:sp>
        <p:nvSpPr>
          <p:cNvPr id="14" name="Dikdörtgen 13"/>
          <p:cNvSpPr/>
          <p:nvPr/>
        </p:nvSpPr>
        <p:spPr>
          <a:xfrm>
            <a:off x="3186953" y="4855311"/>
            <a:ext cx="6202297" cy="1938992"/>
          </a:xfrm>
          <a:prstGeom prst="rect">
            <a:avLst/>
          </a:prstGeom>
          <a:solidFill>
            <a:srgbClr val="F8B356"/>
          </a:solidFill>
          <a:ln w="38100">
            <a:solidFill>
              <a:schemeClr val="tx1"/>
            </a:solidFill>
          </a:ln>
        </p:spPr>
        <p:txBody>
          <a:bodyPr wrap="square">
            <a:spAutoFit/>
          </a:bodyPr>
          <a:lstStyle/>
          <a:p>
            <a:r>
              <a:rPr lang="tr-TR" sz="1200" b="1" dirty="0"/>
              <a:t>Zorbalık; istismar, ayrımcılık, şiddet, aşağılama, fiziksel taciz, cinsel taciz gibi aynı kategoride olan söz ve eylemlerdir. Bireyin gelişimini olumsuz etkilemekle kalmaz hatta ciddi psikolojik travmalara bile neden olabilir. Zorbalığın öğrencilerde kaygı, kızgınlık ve çaresizlik duygularını arttığı, depresyon neden olduğu, çocukların okulu sevmemelerine, sıkça devamsızlık yapmalarına ve başarılarında düşüşe neden olduğu bilinmektedir. Ayrıca zorbalığa uğrayan öğrencilerin kendilerini değersiz hissetmelerine, bazen intihara kalkışmalarına neden olduğu, hatta çocukluk yıllarında yaşanan zorbaca davranışların etkisinin bazen yetişkinlikte bile devam ettiği bilinmektedir (</a:t>
            </a:r>
            <a:r>
              <a:rPr lang="tr-TR" sz="1200" b="1" dirty="0" err="1"/>
              <a:t>Ma</a:t>
            </a:r>
            <a:r>
              <a:rPr lang="tr-TR" sz="1200" b="1" dirty="0"/>
              <a:t>, </a:t>
            </a:r>
            <a:r>
              <a:rPr lang="tr-TR" sz="1200" b="1" dirty="0" err="1"/>
              <a:t>Stewin</a:t>
            </a:r>
            <a:r>
              <a:rPr lang="tr-TR" sz="1200" b="1" dirty="0"/>
              <a:t> ve </a:t>
            </a:r>
            <a:r>
              <a:rPr lang="tr-TR" sz="1200" b="1" dirty="0" err="1"/>
              <a:t>Mah</a:t>
            </a:r>
            <a:r>
              <a:rPr lang="tr-TR" sz="1200" b="1" dirty="0"/>
              <a:t>, 2001; Pişkin, 2002). </a:t>
            </a:r>
          </a:p>
        </p:txBody>
      </p:sp>
    </p:spTree>
    <p:extLst>
      <p:ext uri="{BB962C8B-B14F-4D97-AF65-F5344CB8AC3E}">
        <p14:creationId xmlns:p14="http://schemas.microsoft.com/office/powerpoint/2010/main" val="353230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2038" y="437078"/>
            <a:ext cx="2279402" cy="1701004"/>
          </a:xfrm>
          <a:prstGeom prst="rect">
            <a:avLst/>
          </a:prstGeom>
        </p:spPr>
      </p:pic>
      <p:sp>
        <p:nvSpPr>
          <p:cNvPr id="5" name="Dikdörtgen 4"/>
          <p:cNvSpPr/>
          <p:nvPr/>
        </p:nvSpPr>
        <p:spPr>
          <a:xfrm>
            <a:off x="7720637" y="604683"/>
            <a:ext cx="2279402" cy="954107"/>
          </a:xfrm>
          <a:prstGeom prst="rect">
            <a:avLst/>
          </a:prstGeom>
        </p:spPr>
        <p:txBody>
          <a:bodyPr wrap="square">
            <a:spAutoFit/>
          </a:bodyPr>
          <a:lstStyle/>
          <a:p>
            <a:r>
              <a:rPr lang="tr-TR" sz="1400" b="1" dirty="0"/>
              <a:t>Zorbaca Davranışlar Aslında Çocuklar Arasında Yapılan Masum Şakalardır </a:t>
            </a:r>
          </a:p>
        </p:txBody>
      </p:sp>
      <p:sp>
        <p:nvSpPr>
          <p:cNvPr id="6" name="Dikdörtgen 5"/>
          <p:cNvSpPr/>
          <p:nvPr/>
        </p:nvSpPr>
        <p:spPr>
          <a:xfrm>
            <a:off x="1613647" y="554741"/>
            <a:ext cx="5790986" cy="1200329"/>
          </a:xfrm>
          <a:prstGeom prst="rect">
            <a:avLst/>
          </a:prstGeom>
          <a:solidFill>
            <a:srgbClr val="CBA674"/>
          </a:solidFill>
          <a:ln w="38100">
            <a:solidFill>
              <a:schemeClr val="tx1"/>
            </a:solidFill>
          </a:ln>
        </p:spPr>
        <p:txBody>
          <a:bodyPr wrap="square">
            <a:spAutoFit/>
          </a:bodyPr>
          <a:lstStyle/>
          <a:p>
            <a:r>
              <a:rPr lang="tr-TR" sz="1200" b="1" dirty="0"/>
              <a:t>Ülkemizde Pişkin (2003) tarafından ilköğretim öğrencileri üzerinde yapılan bir araştırmada </a:t>
            </a:r>
            <a:r>
              <a:rPr lang="tr-TR" sz="1200" b="1" dirty="0" smtClean="0"/>
              <a:t>kurbanların </a:t>
            </a:r>
            <a:r>
              <a:rPr lang="tr-TR" sz="1200" b="1" dirty="0"/>
              <a:t>%79’unun bazı günler okula gelmekten korktukları, %36’sının okul sevgilerinin önemli oranda azaldığı bulunmuştur. Zorbalığı masum görmek okulda yaşanan zorbaca söz ve eylemleri kabul edilebilir eylemler olarak görmek, dolayısıyla zorbalığı önleme konusunda atılması gereken adımları geciktirmek anlamına gelmektedir.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039" y="2440691"/>
            <a:ext cx="2279402" cy="1701004"/>
          </a:xfrm>
          <a:prstGeom prst="rect">
            <a:avLst/>
          </a:prstGeom>
        </p:spPr>
      </p:pic>
      <p:sp>
        <p:nvSpPr>
          <p:cNvPr id="8" name="Dikdörtgen 7"/>
          <p:cNvSpPr/>
          <p:nvPr/>
        </p:nvSpPr>
        <p:spPr>
          <a:xfrm>
            <a:off x="7761041" y="2583270"/>
            <a:ext cx="2091018" cy="954107"/>
          </a:xfrm>
          <a:prstGeom prst="rect">
            <a:avLst/>
          </a:prstGeom>
        </p:spPr>
        <p:txBody>
          <a:bodyPr wrap="square">
            <a:spAutoFit/>
          </a:bodyPr>
          <a:lstStyle/>
          <a:p>
            <a:r>
              <a:rPr lang="tr-TR" sz="1400" b="1" dirty="0"/>
              <a:t>Kurbanların Çoğu Zorbaları Kışkırttıklarından Zorbalığa Uğrar</a:t>
            </a:r>
          </a:p>
        </p:txBody>
      </p:sp>
      <p:sp>
        <p:nvSpPr>
          <p:cNvPr id="9" name="Dikdörtgen 8"/>
          <p:cNvSpPr/>
          <p:nvPr/>
        </p:nvSpPr>
        <p:spPr>
          <a:xfrm>
            <a:off x="1613647" y="2440691"/>
            <a:ext cx="5790986" cy="1200329"/>
          </a:xfrm>
          <a:prstGeom prst="rect">
            <a:avLst/>
          </a:prstGeom>
          <a:solidFill>
            <a:srgbClr val="F3997B"/>
          </a:solidFill>
          <a:ln w="38100">
            <a:solidFill>
              <a:schemeClr val="tx1"/>
            </a:solidFill>
          </a:ln>
        </p:spPr>
        <p:txBody>
          <a:bodyPr wrap="square">
            <a:spAutoFit/>
          </a:bodyPr>
          <a:lstStyle/>
          <a:p>
            <a:r>
              <a:rPr lang="tr-TR" sz="1200" b="1" dirty="0"/>
              <a:t>Araştırma bulguları zorbalığa uğrayan mağdurların sadece küçük bir bölümünün kışkırtıcı olduğunu ortaya koymaktadır (Fitzgerald, 1999). Bu nedenle kurbanların çoğunu kışkırtıcılıkla suçlamak, “zorbalığa uğrayanlar mutlaka bunu hak edecek bir şeyler yapmışlardır” ya da “zorbalık yapıldığında zorba kadar kurban da suçludur” gibi görüşleri savunmak doğru değildir</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2038" y="4561857"/>
            <a:ext cx="2175932" cy="1623790"/>
          </a:xfrm>
          <a:prstGeom prst="rect">
            <a:avLst/>
          </a:prstGeom>
        </p:spPr>
      </p:pic>
      <p:sp>
        <p:nvSpPr>
          <p:cNvPr id="11" name="Dikdörtgen 10"/>
          <p:cNvSpPr/>
          <p:nvPr/>
        </p:nvSpPr>
        <p:spPr>
          <a:xfrm>
            <a:off x="7675720" y="4873787"/>
            <a:ext cx="2557494" cy="584775"/>
          </a:xfrm>
          <a:prstGeom prst="rect">
            <a:avLst/>
          </a:prstGeom>
        </p:spPr>
        <p:txBody>
          <a:bodyPr wrap="square">
            <a:spAutoFit/>
          </a:bodyPr>
          <a:lstStyle/>
          <a:p>
            <a:r>
              <a:rPr lang="tr-TR" sz="1600" b="1" smtClean="0"/>
              <a:t>Sadece Erkekler Zorbalık Yapar </a:t>
            </a:r>
            <a:endParaRPr lang="tr-TR" sz="1600" b="1" dirty="0"/>
          </a:p>
        </p:txBody>
      </p:sp>
      <p:sp>
        <p:nvSpPr>
          <p:cNvPr id="12" name="Dikdörtgen 11"/>
          <p:cNvSpPr/>
          <p:nvPr/>
        </p:nvSpPr>
        <p:spPr>
          <a:xfrm>
            <a:off x="1613647" y="4660138"/>
            <a:ext cx="5786550" cy="1015663"/>
          </a:xfrm>
          <a:prstGeom prst="rect">
            <a:avLst/>
          </a:prstGeom>
          <a:solidFill>
            <a:srgbClr val="FFF15F"/>
          </a:solidFill>
          <a:ln w="38100">
            <a:solidFill>
              <a:schemeClr val="tx1"/>
            </a:solidFill>
          </a:ln>
        </p:spPr>
        <p:txBody>
          <a:bodyPr wrap="square">
            <a:spAutoFit/>
          </a:bodyPr>
          <a:lstStyle/>
          <a:p>
            <a:r>
              <a:rPr lang="tr-TR" sz="1200" b="1" dirty="0"/>
              <a:t>Her ne kadar fiziksel zorbalık daha çok erkek öğrenciler arasında yaygınsa da, kız öğrencilerin de zorbalık yaptığı bilinmektedir. Hatta pek çok araştırma bulgusu sözel zorbalık ile dışlama-yalnızlaştırma türü dolaylı zorbalıkların kız öğrenciler arasında oldukça yaygın olduğunu ortaya koymaktadır (</a:t>
            </a:r>
            <a:r>
              <a:rPr lang="tr-TR" sz="1200" b="1" dirty="0" err="1"/>
              <a:t>Pateraki</a:t>
            </a:r>
            <a:r>
              <a:rPr lang="tr-TR" sz="1200" b="1" dirty="0"/>
              <a:t>, 2001; Pişkin, 2003; </a:t>
            </a:r>
            <a:r>
              <a:rPr lang="tr-TR" sz="1200" b="1" dirty="0" err="1"/>
              <a:t>Stevenson</a:t>
            </a:r>
            <a:r>
              <a:rPr lang="tr-TR" sz="1200" b="1" dirty="0"/>
              <a:t> ve Smith, 1989). </a:t>
            </a:r>
          </a:p>
        </p:txBody>
      </p:sp>
    </p:spTree>
    <p:extLst>
      <p:ext uri="{BB962C8B-B14F-4D97-AF65-F5344CB8AC3E}">
        <p14:creationId xmlns:p14="http://schemas.microsoft.com/office/powerpoint/2010/main" val="324591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548652" y="521331"/>
            <a:ext cx="7891183" cy="923330"/>
          </a:xfrm>
          <a:prstGeom prst="rect">
            <a:avLst/>
          </a:prstGeom>
        </p:spPr>
        <p:txBody>
          <a:bodyPr wrap="square">
            <a:spAutoFit/>
          </a:bodyPr>
          <a:lstStyle/>
          <a:p>
            <a:r>
              <a:rPr lang="tr-TR" b="1" dirty="0">
                <a:solidFill>
                  <a:srgbClr val="861400"/>
                </a:solidFill>
              </a:rPr>
              <a:t>Eğitim Reformu Girişimi (ERG) ve Türkiye Eğitim Gönüllüleri Vakfı (TEGV</a:t>
            </a:r>
            <a:r>
              <a:rPr lang="tr-TR" b="1" dirty="0" smtClean="0">
                <a:solidFill>
                  <a:srgbClr val="861400"/>
                </a:solidFill>
              </a:rPr>
              <a:t>)’in, </a:t>
            </a:r>
            <a:r>
              <a:rPr lang="tr-TR" b="1" dirty="0" smtClean="0"/>
              <a:t>Çocukların Gözünden Okulda Yaşam </a:t>
            </a:r>
            <a:r>
              <a:rPr lang="tr-TR" b="1" dirty="0" smtClean="0">
                <a:solidFill>
                  <a:srgbClr val="861400"/>
                </a:solidFill>
              </a:rPr>
              <a:t>adlı araştırma raporundan alınan akran zorbalığı ile ilgili istatistiki veriler aşağıdadır:   </a:t>
            </a:r>
            <a:endParaRPr lang="tr-TR" b="1" dirty="0">
              <a:solidFill>
                <a:srgbClr val="861400"/>
              </a:solidFill>
            </a:endParaRPr>
          </a:p>
        </p:txBody>
      </p:sp>
      <p:pic>
        <p:nvPicPr>
          <p:cNvPr id="7" name="Resim 6"/>
          <p:cNvPicPr>
            <a:picLocks noChangeAspect="1"/>
          </p:cNvPicPr>
          <p:nvPr/>
        </p:nvPicPr>
        <p:blipFill rotWithShape="1">
          <a:blip r:embed="rId2"/>
          <a:srcRect l="25678" t="22243" r="26987" b="27390"/>
          <a:stretch/>
        </p:blipFill>
        <p:spPr>
          <a:xfrm>
            <a:off x="1445892" y="1748117"/>
            <a:ext cx="7550190" cy="4516926"/>
          </a:xfrm>
          <a:prstGeom prst="rect">
            <a:avLst/>
          </a:prstGeom>
        </p:spPr>
      </p:pic>
    </p:spTree>
    <p:extLst>
      <p:ext uri="{BB962C8B-B14F-4D97-AF65-F5344CB8AC3E}">
        <p14:creationId xmlns:p14="http://schemas.microsoft.com/office/powerpoint/2010/main" val="3230166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06071" y="766482"/>
            <a:ext cx="7611379" cy="369332"/>
          </a:xfrm>
          <a:prstGeom prst="rect">
            <a:avLst/>
          </a:prstGeom>
          <a:noFill/>
        </p:spPr>
        <p:txBody>
          <a:bodyPr wrap="none" rtlCol="0">
            <a:spAutoFit/>
          </a:bodyPr>
          <a:lstStyle/>
          <a:p>
            <a:r>
              <a:rPr lang="tr-TR" b="1" dirty="0" smtClean="0">
                <a:solidFill>
                  <a:srgbClr val="861400"/>
                </a:solidFill>
              </a:rPr>
              <a:t>Aynı Araştırma Raporunda Sunulan, Çocuklarla Röportaj Örnekleri: </a:t>
            </a:r>
            <a:endParaRPr lang="tr-TR" b="1" dirty="0">
              <a:solidFill>
                <a:srgbClr val="861400"/>
              </a:solidFill>
            </a:endParaRPr>
          </a:p>
        </p:txBody>
      </p:sp>
      <p:sp>
        <p:nvSpPr>
          <p:cNvPr id="6" name="Dikdörtgen 5"/>
          <p:cNvSpPr/>
          <p:nvPr/>
        </p:nvSpPr>
        <p:spPr>
          <a:xfrm>
            <a:off x="284630" y="2022115"/>
            <a:ext cx="2727512"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200" b="1" dirty="0" smtClean="0"/>
              <a:t>A</a:t>
            </a:r>
            <a:r>
              <a:rPr lang="tr-TR" sz="1200" b="1" dirty="0"/>
              <a:t>: </a:t>
            </a:r>
            <a:r>
              <a:rPr lang="tr-TR" sz="1200" dirty="0"/>
              <a:t>Kendini genel olarak güvende hissediyor musun okulda? </a:t>
            </a:r>
            <a:endParaRPr lang="tr-TR" sz="1200" dirty="0" smtClean="0"/>
          </a:p>
          <a:p>
            <a:r>
              <a:rPr lang="tr-TR" sz="1200" b="1" dirty="0" smtClean="0"/>
              <a:t>Ö</a:t>
            </a:r>
            <a:r>
              <a:rPr lang="tr-TR" sz="1200" b="1" dirty="0"/>
              <a:t>: </a:t>
            </a:r>
            <a:r>
              <a:rPr lang="tr-TR" sz="1200" dirty="0"/>
              <a:t>Ne yalan söyleyeyim, hayır. Arkadaşlarımla beraber olduğumda tamam, öyle hissediyorum da, okulda sayılmayacak kadar zorba var. 6. sınıflar var, bizim yaşımızda olan zorbalar var. Sıkıcı zorbalar var, mesela bir şey yapamayınca insanlara bulaşanlar. Sonra da kavgacılar var işte. Büyük sınıflar yapıyor genelde. Ama küçük sınıflardan da biraz oluyor, yani bizim sınıf” (Yalçın, 5. sınıf, İstanbul).</a:t>
            </a:r>
          </a:p>
        </p:txBody>
      </p:sp>
      <p:sp>
        <p:nvSpPr>
          <p:cNvPr id="7" name="Dikdörtgen 6"/>
          <p:cNvSpPr/>
          <p:nvPr/>
        </p:nvSpPr>
        <p:spPr>
          <a:xfrm>
            <a:off x="3240740" y="2016018"/>
            <a:ext cx="306593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200"/>
              <a:t>“Arkadaşlarımla iyi geçiniyorum, diğer sınıflardakiler hep bana sataştıkları zaman arkadaşlarım hemen peşime koşuyor. </a:t>
            </a:r>
            <a:r>
              <a:rPr lang="tr-TR" sz="1200" dirty="0"/>
              <a:t>Kurtarıyorlar beni işte. (...) [Büyük sınıflar] hep küçük sınıflara sataşıyorlar arkadaşlarımıza. Hepimiz birbirimizi koruyoruz” (Berk, 5. sınıf, Adana).</a:t>
            </a:r>
          </a:p>
        </p:txBody>
      </p:sp>
      <p:sp>
        <p:nvSpPr>
          <p:cNvPr id="8" name="Dikdörtgen 7"/>
          <p:cNvSpPr/>
          <p:nvPr/>
        </p:nvSpPr>
        <p:spPr>
          <a:xfrm>
            <a:off x="3240740" y="3868774"/>
            <a:ext cx="3065932"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sz="1200" dirty="0"/>
              <a:t>“Çocuklar küfür ediyorlar. Mesela 8. sınıflara gidenler küçük çocuklara küfür ediyorlar, iteliyorlar merdivenden aşağıya inerken. Böyle hep eziyorlar, hep kendilerini övüyorlar” (Meltem, 5. sınıf, İzmir).</a:t>
            </a:r>
          </a:p>
        </p:txBody>
      </p:sp>
      <p:sp>
        <p:nvSpPr>
          <p:cNvPr id="9" name="Dikdörtgen 8"/>
          <p:cNvSpPr/>
          <p:nvPr/>
        </p:nvSpPr>
        <p:spPr>
          <a:xfrm>
            <a:off x="6535270" y="2016018"/>
            <a:ext cx="3112994"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sz="1200" dirty="0"/>
              <a:t>“Erkek arkadaşlar saçımı çekiyor, bazen vuruyor, küfür ediyor. (...) Arkadaşlarım bana çok iyi davranmıyor aslında. Sadece mahalledekiler iyi davranıyor. Akrabalarım iyi davranıyor. Diğerleri kötü davranıyor. (...) Küfür ediyor. Kız arkadaşlarım salak diyor sadece, saçımı çekiyorlar” (Aylin, 5. sınıf, Batman).</a:t>
            </a:r>
          </a:p>
        </p:txBody>
      </p:sp>
      <p:sp>
        <p:nvSpPr>
          <p:cNvPr id="10" name="Dikdörtgen 9"/>
          <p:cNvSpPr/>
          <p:nvPr/>
        </p:nvSpPr>
        <p:spPr>
          <a:xfrm>
            <a:off x="6535270" y="3868774"/>
            <a:ext cx="3112994"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1200" b="1" dirty="0" smtClean="0"/>
              <a:t>A</a:t>
            </a:r>
            <a:r>
              <a:rPr lang="tr-TR" sz="1200" b="1" dirty="0"/>
              <a:t>: </a:t>
            </a:r>
            <a:r>
              <a:rPr lang="tr-TR" sz="1200" dirty="0"/>
              <a:t>Okulda sevmediğin şeyler var mı? </a:t>
            </a:r>
            <a:endParaRPr lang="tr-TR" sz="1200" dirty="0" smtClean="0"/>
          </a:p>
          <a:p>
            <a:r>
              <a:rPr lang="tr-TR" sz="1200" b="1" dirty="0" smtClean="0"/>
              <a:t>Ö</a:t>
            </a:r>
            <a:r>
              <a:rPr lang="tr-TR" sz="1200" b="1" dirty="0"/>
              <a:t>: </a:t>
            </a:r>
            <a:r>
              <a:rPr lang="tr-TR" sz="1200" dirty="0"/>
              <a:t>(...) Teneffüste kavgalar oluyor, onun içinden geçmek kötü oluyor. A: Nasıl yani? Ö: Kavga oluyor, biz geçmeye çalışıyoruz yanlardan, biz de itiliyoruz” (Ufuk, 5. sınıf, Bursa)</a:t>
            </a:r>
          </a:p>
        </p:txBody>
      </p:sp>
      <p:sp>
        <p:nvSpPr>
          <p:cNvPr id="11" name="Dikdörtgen 10"/>
          <p:cNvSpPr/>
          <p:nvPr/>
        </p:nvSpPr>
        <p:spPr>
          <a:xfrm>
            <a:off x="1648386" y="6302205"/>
            <a:ext cx="799987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200" b="1" dirty="0" smtClean="0">
                <a:solidFill>
                  <a:srgbClr val="861400"/>
                </a:solidFill>
              </a:rPr>
              <a:t>Araştırma Raporunun Tamamı İçin: </a:t>
            </a:r>
          </a:p>
          <a:p>
            <a:r>
              <a:rPr lang="tr-TR" sz="1200" b="1" dirty="0" smtClean="0">
                <a:solidFill>
                  <a:srgbClr val="861400"/>
                </a:solidFill>
              </a:rPr>
              <a:t>http</a:t>
            </a:r>
            <a:r>
              <a:rPr lang="tr-TR" sz="1200" b="1" dirty="0">
                <a:solidFill>
                  <a:srgbClr val="861400"/>
                </a:solidFill>
              </a:rPr>
              <a:t>://tegv.org/wp-content/uploads/2016/10/cocuklarin_gozunden_okulda_yasam_arastirma_raporu.pdf</a:t>
            </a:r>
          </a:p>
        </p:txBody>
      </p:sp>
    </p:spTree>
    <p:extLst>
      <p:ext uri="{BB962C8B-B14F-4D97-AF65-F5344CB8AC3E}">
        <p14:creationId xmlns:p14="http://schemas.microsoft.com/office/powerpoint/2010/main" val="3166542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02542" y="662203"/>
            <a:ext cx="3017173" cy="769441"/>
          </a:xfrm>
          <a:prstGeom prst="rect">
            <a:avLst/>
          </a:prstGeom>
          <a:noFill/>
        </p:spPr>
        <p:txBody>
          <a:bodyPr wrap="none" rtlCol="0">
            <a:spAutoFit/>
          </a:bodyPr>
          <a:lstStyle/>
          <a:p>
            <a:pPr algn="ctr"/>
            <a:r>
              <a:rPr lang="tr-TR" sz="4400" b="1" dirty="0" smtClean="0">
                <a:solidFill>
                  <a:srgbClr val="A53010"/>
                </a:solidFill>
                <a:latin typeface="MV Boli" panose="02000500030200090000" pitchFamily="2" charset="0"/>
                <a:cs typeface="MV Boli" panose="02000500030200090000" pitchFamily="2" charset="0"/>
              </a:rPr>
              <a:t>ZORBALIK</a:t>
            </a:r>
            <a:endParaRPr lang="tr-TR" sz="4400" b="1" dirty="0">
              <a:solidFill>
                <a:srgbClr val="A53010"/>
              </a:solidFill>
              <a:latin typeface="MV Boli" panose="02000500030200090000" pitchFamily="2" charset="0"/>
              <a:cs typeface="MV Boli" panose="02000500030200090000" pitchFamily="2"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271" y="3363246"/>
            <a:ext cx="3405803" cy="1603989"/>
          </a:xfrm>
          <a:prstGeom prst="rect">
            <a:avLst/>
          </a:prstGeom>
          <a:ln>
            <a:noFill/>
          </a:ln>
          <a:effectLst>
            <a:outerShdw blurRad="190500" algn="tl" rotWithShape="0">
              <a:srgbClr val="000000">
                <a:alpha val="70000"/>
              </a:srgbClr>
            </a:outerShdw>
          </a:effectLst>
        </p:spPr>
      </p:pic>
      <p:sp>
        <p:nvSpPr>
          <p:cNvPr id="8" name="4 Metin kutusu"/>
          <p:cNvSpPr txBox="1"/>
          <p:nvPr/>
        </p:nvSpPr>
        <p:spPr>
          <a:xfrm>
            <a:off x="1200151" y="1565946"/>
            <a:ext cx="8362948" cy="923330"/>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b="1" dirty="0" smtClean="0">
                <a:solidFill>
                  <a:srgbClr val="B35742"/>
                </a:solidFill>
              </a:rPr>
              <a:t>Güç kullanarak, korkutarak, tehdit veya zorlama ile başkaları üzerinde baskı ve üstünlük kurmak anlamına gelir. Bu davranışlar sıklıkla tekrarlanıp alışkanlık haline geldiğinde zorbalık olarak adlandırılmalıdır. </a:t>
            </a:r>
            <a:endParaRPr lang="tr-TR" b="1" dirty="0">
              <a:solidFill>
                <a:srgbClr val="B35742"/>
              </a:solidFill>
            </a:endParaRPr>
          </a:p>
        </p:txBody>
      </p:sp>
      <p:sp>
        <p:nvSpPr>
          <p:cNvPr id="9" name="5 Metin kutusu"/>
          <p:cNvSpPr txBox="1"/>
          <p:nvPr/>
        </p:nvSpPr>
        <p:spPr>
          <a:xfrm>
            <a:off x="1890888" y="3287140"/>
            <a:ext cx="4080767"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600" b="1" dirty="0" smtClean="0">
                <a:solidFill>
                  <a:schemeClr val="accent4">
                    <a:lumMod val="50000"/>
                  </a:schemeClr>
                </a:solidFill>
              </a:rPr>
              <a:t>ZORBA; </a:t>
            </a:r>
            <a:r>
              <a:rPr lang="tr-TR" sz="1600" b="1" dirty="0" smtClean="0">
                <a:solidFill>
                  <a:schemeClr val="accent2">
                    <a:lumMod val="75000"/>
                  </a:schemeClr>
                </a:solidFill>
              </a:rPr>
              <a:t>zorbalık davranışı yapan kişiyi tanımlar. </a:t>
            </a:r>
            <a:endParaRPr lang="tr-TR" sz="1600" b="1" dirty="0">
              <a:solidFill>
                <a:schemeClr val="accent2">
                  <a:lumMod val="75000"/>
                </a:schemeClr>
              </a:solidFill>
            </a:endParaRPr>
          </a:p>
        </p:txBody>
      </p:sp>
      <p:sp>
        <p:nvSpPr>
          <p:cNvPr id="10" name="6 Metin kutusu"/>
          <p:cNvSpPr txBox="1"/>
          <p:nvPr/>
        </p:nvSpPr>
        <p:spPr>
          <a:xfrm>
            <a:off x="1890888" y="5630889"/>
            <a:ext cx="3991253"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r-TR" sz="1600" b="1" dirty="0" smtClean="0">
                <a:solidFill>
                  <a:schemeClr val="accent2">
                    <a:lumMod val="75000"/>
                  </a:schemeClr>
                </a:solidFill>
              </a:rPr>
              <a:t>Zorbaların zorbalık yaptığı kişilere ise </a:t>
            </a:r>
            <a:r>
              <a:rPr lang="tr-TR" sz="1600" b="1" dirty="0" smtClean="0">
                <a:solidFill>
                  <a:schemeClr val="accent4">
                    <a:lumMod val="50000"/>
                  </a:schemeClr>
                </a:solidFill>
              </a:rPr>
              <a:t>MAĞDUR</a:t>
            </a:r>
            <a:r>
              <a:rPr lang="tr-TR" sz="1600" b="1" dirty="0" smtClean="0">
                <a:solidFill>
                  <a:schemeClr val="accent2">
                    <a:lumMod val="75000"/>
                  </a:schemeClr>
                </a:solidFill>
              </a:rPr>
              <a:t> denir.</a:t>
            </a:r>
            <a:endParaRPr lang="tr-TR" sz="1600" b="1" dirty="0">
              <a:solidFill>
                <a:schemeClr val="accent2">
                  <a:lumMod val="75000"/>
                </a:schemeClr>
              </a:solidFill>
            </a:endParaRPr>
          </a:p>
        </p:txBody>
      </p:sp>
      <p:pic>
        <p:nvPicPr>
          <p:cNvPr id="11" name="Resim 10"/>
          <p:cNvPicPr>
            <a:picLocks noChangeAspect="1"/>
          </p:cNvPicPr>
          <p:nvPr/>
        </p:nvPicPr>
        <p:blipFill rotWithShape="1">
          <a:blip r:embed="rId3">
            <a:extLst>
              <a:ext uri="{28A0092B-C50C-407E-A947-70E740481C1C}">
                <a14:useLocalDpi xmlns:a14="http://schemas.microsoft.com/office/drawing/2010/main" val="0"/>
              </a:ext>
            </a:extLst>
          </a:blip>
          <a:srcRect t="27692" r="43606" b="15128"/>
          <a:stretch/>
        </p:blipFill>
        <p:spPr>
          <a:xfrm>
            <a:off x="1890888" y="3806162"/>
            <a:ext cx="3314699" cy="1890480"/>
          </a:xfrm>
          <a:prstGeom prst="rect">
            <a:avLst/>
          </a:prstGeom>
        </p:spPr>
      </p:pic>
    </p:spTree>
    <p:extLst>
      <p:ext uri="{BB962C8B-B14F-4D97-AF65-F5344CB8AC3E}">
        <p14:creationId xmlns:p14="http://schemas.microsoft.com/office/powerpoint/2010/main" val="371774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72" y="919479"/>
            <a:ext cx="7736151" cy="4378662"/>
          </a:xfrm>
          <a:prstGeom prst="rect">
            <a:avLst/>
          </a:prstGeom>
        </p:spPr>
      </p:pic>
      <p:sp>
        <p:nvSpPr>
          <p:cNvPr id="4" name="Dikdörtgen 3"/>
          <p:cNvSpPr/>
          <p:nvPr/>
        </p:nvSpPr>
        <p:spPr>
          <a:xfrm rot="20692810">
            <a:off x="1812267" y="2233363"/>
            <a:ext cx="6996222" cy="1754326"/>
          </a:xfrm>
          <a:prstGeom prst="rect">
            <a:avLst/>
          </a:prstGeom>
        </p:spPr>
        <p:txBody>
          <a:bodyPr wrap="square">
            <a:spAutoFit/>
          </a:bodyPr>
          <a:lstStyle/>
          <a:p>
            <a:pPr algn="ctr"/>
            <a:r>
              <a:rPr lang="tr-TR" b="1" dirty="0">
                <a:solidFill>
                  <a:srgbClr val="A53010"/>
                </a:solidFill>
                <a:latin typeface="Calibri" panose="020F0502020204030204" pitchFamily="34" charset="0"/>
              </a:rPr>
              <a:t>Zorbalar ve kurbanları için gerektiğinde bireysel ya da </a:t>
            </a:r>
            <a:r>
              <a:rPr lang="tr-TR" b="1" dirty="0" smtClean="0">
                <a:solidFill>
                  <a:srgbClr val="A53010"/>
                </a:solidFill>
                <a:latin typeface="Calibri" panose="020F0502020204030204" pitchFamily="34" charset="0"/>
              </a:rPr>
              <a:t>grupla psikolojik danışma hizmeti </a:t>
            </a:r>
            <a:r>
              <a:rPr lang="tr-TR" b="1" dirty="0">
                <a:solidFill>
                  <a:srgbClr val="A53010"/>
                </a:solidFill>
                <a:latin typeface="Calibri" panose="020F0502020204030204" pitchFamily="34" charset="0"/>
              </a:rPr>
              <a:t>sunulmalıdır. Bu hizmetlerin, saldırgan davranışların yerine daha </a:t>
            </a:r>
            <a:r>
              <a:rPr lang="tr-TR" b="1" dirty="0" smtClean="0">
                <a:solidFill>
                  <a:srgbClr val="A53010"/>
                </a:solidFill>
                <a:latin typeface="Calibri" panose="020F0502020204030204" pitchFamily="34" charset="0"/>
              </a:rPr>
              <a:t>uygun davranışları </a:t>
            </a:r>
            <a:r>
              <a:rPr lang="tr-TR" b="1" dirty="0">
                <a:solidFill>
                  <a:srgbClr val="A53010"/>
                </a:solidFill>
                <a:latin typeface="Calibri" panose="020F0502020204030204" pitchFamily="34" charset="0"/>
              </a:rPr>
              <a:t>yerleştirecek becerilerin geliştirilmesi ya da kaçınma ve geri </a:t>
            </a:r>
            <a:r>
              <a:rPr lang="tr-TR" b="1" dirty="0" smtClean="0">
                <a:solidFill>
                  <a:srgbClr val="A53010"/>
                </a:solidFill>
                <a:latin typeface="Calibri" panose="020F0502020204030204" pitchFamily="34" charset="0"/>
              </a:rPr>
              <a:t>çekilme davranışlarının </a:t>
            </a:r>
            <a:r>
              <a:rPr lang="tr-TR" b="1" dirty="0">
                <a:solidFill>
                  <a:srgbClr val="A53010"/>
                </a:solidFill>
                <a:latin typeface="Calibri" panose="020F0502020204030204" pitchFamily="34" charset="0"/>
              </a:rPr>
              <a:t>yerine daha medeni ölçüler içerisindeki atılgan </a:t>
            </a:r>
            <a:r>
              <a:rPr lang="tr-TR" b="1" dirty="0" smtClean="0">
                <a:solidFill>
                  <a:srgbClr val="A53010"/>
                </a:solidFill>
                <a:latin typeface="Calibri" panose="020F0502020204030204" pitchFamily="34" charset="0"/>
              </a:rPr>
              <a:t>davranışların yerleştirilmesi </a:t>
            </a:r>
            <a:r>
              <a:rPr lang="tr-TR" b="1" dirty="0">
                <a:solidFill>
                  <a:srgbClr val="A53010"/>
                </a:solidFill>
                <a:latin typeface="Calibri" panose="020F0502020204030204" pitchFamily="34" charset="0"/>
              </a:rPr>
              <a:t>üzerinde durulduğu zaman daha etkili sonuçlar </a:t>
            </a:r>
            <a:r>
              <a:rPr lang="tr-TR" b="1" dirty="0" smtClean="0">
                <a:solidFill>
                  <a:srgbClr val="A53010"/>
                </a:solidFill>
                <a:latin typeface="Calibri" panose="020F0502020204030204" pitchFamily="34" charset="0"/>
              </a:rPr>
              <a:t>verdiği unutulmamalıdır.</a:t>
            </a:r>
            <a:endParaRPr lang="tr-TR" b="1" dirty="0">
              <a:solidFill>
                <a:srgbClr val="A53010"/>
              </a:solidFill>
            </a:endParaRPr>
          </a:p>
        </p:txBody>
      </p:sp>
    </p:spTree>
    <p:extLst>
      <p:ext uri="{BB962C8B-B14F-4D97-AF65-F5344CB8AC3E}">
        <p14:creationId xmlns:p14="http://schemas.microsoft.com/office/powerpoint/2010/main" val="346632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57275" y="640794"/>
            <a:ext cx="8848725" cy="6424810"/>
          </a:xfrm>
          <a:prstGeom prst="rect">
            <a:avLst/>
          </a:prstGeom>
        </p:spPr>
      </p:pic>
      <p:sp>
        <p:nvSpPr>
          <p:cNvPr id="4" name="Metin kutusu 3"/>
          <p:cNvSpPr txBox="1"/>
          <p:nvPr/>
        </p:nvSpPr>
        <p:spPr>
          <a:xfrm>
            <a:off x="1572586" y="814387"/>
            <a:ext cx="7818102" cy="369332"/>
          </a:xfrm>
          <a:prstGeom prst="rect">
            <a:avLst/>
          </a:prstGeom>
          <a:noFill/>
        </p:spPr>
        <p:txBody>
          <a:bodyPr wrap="none" rtlCol="0">
            <a:spAutoFit/>
          </a:bodyPr>
          <a:lstStyle/>
          <a:p>
            <a:r>
              <a:rPr lang="tr-TR" b="1" dirty="0" smtClean="0">
                <a:solidFill>
                  <a:srgbClr val="A53010"/>
                </a:solidFill>
                <a:latin typeface="Arial Black" panose="020B0A04020102020204" pitchFamily="34" charset="0"/>
              </a:rPr>
              <a:t>ÖĞRETMENLER SINIFTA ZORBALIĞA KARŞI NE YAPABİLİR ?</a:t>
            </a:r>
            <a:endParaRPr lang="tr-TR" b="1" dirty="0">
              <a:solidFill>
                <a:srgbClr val="A53010"/>
              </a:solidFill>
              <a:latin typeface="Arial Black" panose="020B0A04020102020204" pitchFamily="34" charset="0"/>
            </a:endParaRPr>
          </a:p>
        </p:txBody>
      </p:sp>
      <p:sp>
        <p:nvSpPr>
          <p:cNvPr id="6" name="Metin kutusu 5"/>
          <p:cNvSpPr txBox="1"/>
          <p:nvPr/>
        </p:nvSpPr>
        <p:spPr>
          <a:xfrm>
            <a:off x="1743075" y="1671636"/>
            <a:ext cx="5486400" cy="461665"/>
          </a:xfrm>
          <a:prstGeom prst="rect">
            <a:avLst/>
          </a:prstGeom>
          <a:noFill/>
        </p:spPr>
        <p:txBody>
          <a:bodyPr wrap="square" rtlCol="0">
            <a:spAutoFit/>
          </a:bodyPr>
          <a:lstStyle/>
          <a:p>
            <a:pPr algn="ctr"/>
            <a:r>
              <a:rPr lang="tr-TR" sz="1200" b="1" dirty="0" smtClean="0"/>
              <a:t>Zorbalığı önlemek için öğrencilerle okul kuralları hakkında konuşmak ve onlara bilgi vermek</a:t>
            </a:r>
            <a:endParaRPr lang="tr-TR" sz="1200" b="1" dirty="0"/>
          </a:p>
        </p:txBody>
      </p:sp>
      <p:sp>
        <p:nvSpPr>
          <p:cNvPr id="7" name="Metin kutusu 6"/>
          <p:cNvSpPr txBox="1"/>
          <p:nvPr/>
        </p:nvSpPr>
        <p:spPr>
          <a:xfrm>
            <a:off x="2600325" y="2314575"/>
            <a:ext cx="184731" cy="369332"/>
          </a:xfrm>
          <a:prstGeom prst="rect">
            <a:avLst/>
          </a:prstGeom>
          <a:noFill/>
        </p:spPr>
        <p:txBody>
          <a:bodyPr wrap="none" rtlCol="0">
            <a:spAutoFit/>
          </a:bodyPr>
          <a:lstStyle/>
          <a:p>
            <a:endParaRPr lang="tr-TR" dirty="0"/>
          </a:p>
        </p:txBody>
      </p:sp>
      <p:sp>
        <p:nvSpPr>
          <p:cNvPr id="8" name="Metin kutusu 7"/>
          <p:cNvSpPr txBox="1"/>
          <p:nvPr/>
        </p:nvSpPr>
        <p:spPr>
          <a:xfrm>
            <a:off x="2785056" y="2314575"/>
            <a:ext cx="4389343" cy="276999"/>
          </a:xfrm>
          <a:prstGeom prst="rect">
            <a:avLst/>
          </a:prstGeom>
          <a:noFill/>
        </p:spPr>
        <p:txBody>
          <a:bodyPr wrap="none" rtlCol="0">
            <a:spAutoFit/>
          </a:bodyPr>
          <a:lstStyle/>
          <a:p>
            <a:r>
              <a:rPr lang="tr-TR" sz="1200" b="1" dirty="0" smtClean="0"/>
              <a:t>Sınıf kurallarını etkileyici ve sürekli bir şekilde uygulamak</a:t>
            </a:r>
            <a:endParaRPr lang="tr-TR" sz="1200" b="1" dirty="0"/>
          </a:p>
        </p:txBody>
      </p:sp>
      <p:sp>
        <p:nvSpPr>
          <p:cNvPr id="9" name="Metin kutusu 8"/>
          <p:cNvSpPr txBox="1"/>
          <p:nvPr/>
        </p:nvSpPr>
        <p:spPr>
          <a:xfrm>
            <a:off x="1572586" y="2901917"/>
            <a:ext cx="5785477" cy="461665"/>
          </a:xfrm>
          <a:prstGeom prst="rect">
            <a:avLst/>
          </a:prstGeom>
          <a:noFill/>
        </p:spPr>
        <p:txBody>
          <a:bodyPr wrap="square" rtlCol="0">
            <a:spAutoFit/>
          </a:bodyPr>
          <a:lstStyle/>
          <a:p>
            <a:pPr algn="ctr"/>
            <a:r>
              <a:rPr lang="tr-TR" sz="1200" b="1" dirty="0" smtClean="0"/>
              <a:t>Sınıfın sosyal ve fiziksel görünümünü sağlamlaştırmak için öğrencilerin paylaşım sorumluluklarını geliştirmek</a:t>
            </a:r>
            <a:endParaRPr lang="tr-TR" sz="1200" b="1" dirty="0"/>
          </a:p>
        </p:txBody>
      </p:sp>
      <p:sp>
        <p:nvSpPr>
          <p:cNvPr id="10" name="Metin kutusu 9"/>
          <p:cNvSpPr txBox="1"/>
          <p:nvPr/>
        </p:nvSpPr>
        <p:spPr>
          <a:xfrm>
            <a:off x="1614484" y="3547624"/>
            <a:ext cx="5614988" cy="461665"/>
          </a:xfrm>
          <a:prstGeom prst="rect">
            <a:avLst/>
          </a:prstGeom>
          <a:noFill/>
        </p:spPr>
        <p:txBody>
          <a:bodyPr wrap="square" rtlCol="0">
            <a:spAutoFit/>
          </a:bodyPr>
          <a:lstStyle/>
          <a:p>
            <a:pPr algn="ctr"/>
            <a:r>
              <a:rPr lang="tr-TR" sz="1200" b="1" dirty="0" smtClean="0"/>
              <a:t>Öğrencilerden yardım istemek. Zorbalık, zulüm ya da sıkıntıya maruz kaldıklarında rapor etmelerini sağlamak amacıyla eğitmek</a:t>
            </a:r>
            <a:endParaRPr lang="tr-TR" sz="1200" b="1" dirty="0"/>
          </a:p>
        </p:txBody>
      </p:sp>
      <p:sp>
        <p:nvSpPr>
          <p:cNvPr id="11" name="Metin kutusu 10"/>
          <p:cNvSpPr txBox="1"/>
          <p:nvPr/>
        </p:nvSpPr>
        <p:spPr>
          <a:xfrm>
            <a:off x="3371841" y="4243388"/>
            <a:ext cx="2683748" cy="276999"/>
          </a:xfrm>
          <a:prstGeom prst="rect">
            <a:avLst/>
          </a:prstGeom>
          <a:noFill/>
        </p:spPr>
        <p:txBody>
          <a:bodyPr wrap="none" rtlCol="0">
            <a:spAutoFit/>
          </a:bodyPr>
          <a:lstStyle/>
          <a:p>
            <a:r>
              <a:rPr lang="tr-TR" sz="1200" b="1" dirty="0" smtClean="0"/>
              <a:t>Yardım çağrılarına cevap vermek</a:t>
            </a:r>
            <a:endParaRPr lang="tr-TR" sz="1200" b="1" dirty="0"/>
          </a:p>
        </p:txBody>
      </p:sp>
      <p:sp>
        <p:nvSpPr>
          <p:cNvPr id="12" name="Metin kutusu 11"/>
          <p:cNvSpPr txBox="1"/>
          <p:nvPr/>
        </p:nvSpPr>
        <p:spPr>
          <a:xfrm>
            <a:off x="2785056" y="4881273"/>
            <a:ext cx="3874779" cy="276999"/>
          </a:xfrm>
          <a:prstGeom prst="rect">
            <a:avLst/>
          </a:prstGeom>
          <a:noFill/>
        </p:spPr>
        <p:txBody>
          <a:bodyPr wrap="none" rtlCol="0">
            <a:spAutoFit/>
          </a:bodyPr>
          <a:lstStyle/>
          <a:p>
            <a:r>
              <a:rPr lang="tr-TR" sz="1200" b="1" dirty="0" smtClean="0"/>
              <a:t>Öğrencilerin zorbalıkla ilgili görüşlerini araştırmak.</a:t>
            </a:r>
            <a:endParaRPr lang="tr-TR" sz="1200" b="1" dirty="0"/>
          </a:p>
        </p:txBody>
      </p:sp>
      <p:sp>
        <p:nvSpPr>
          <p:cNvPr id="13" name="Metin kutusu 12"/>
          <p:cNvSpPr txBox="1"/>
          <p:nvPr/>
        </p:nvSpPr>
        <p:spPr>
          <a:xfrm>
            <a:off x="1814516" y="5420918"/>
            <a:ext cx="5271024" cy="461665"/>
          </a:xfrm>
          <a:prstGeom prst="rect">
            <a:avLst/>
          </a:prstGeom>
          <a:noFill/>
        </p:spPr>
        <p:txBody>
          <a:bodyPr wrap="square" rtlCol="0">
            <a:spAutoFit/>
          </a:bodyPr>
          <a:lstStyle/>
          <a:p>
            <a:r>
              <a:rPr lang="tr-TR" sz="1200" b="1" dirty="0" smtClean="0"/>
              <a:t>Gözlemci olmak, öğrencilerin birbirleriyle olan ilişkilerini gözlemlemek</a:t>
            </a:r>
            <a:endParaRPr lang="tr-TR" sz="1200" b="1" dirty="0"/>
          </a:p>
        </p:txBody>
      </p:sp>
      <p:sp>
        <p:nvSpPr>
          <p:cNvPr id="14" name="Metin kutusu 13"/>
          <p:cNvSpPr txBox="1"/>
          <p:nvPr/>
        </p:nvSpPr>
        <p:spPr>
          <a:xfrm>
            <a:off x="1828801" y="6100764"/>
            <a:ext cx="5195653" cy="276999"/>
          </a:xfrm>
          <a:prstGeom prst="rect">
            <a:avLst/>
          </a:prstGeom>
          <a:noFill/>
        </p:spPr>
        <p:txBody>
          <a:bodyPr wrap="none" rtlCol="0">
            <a:spAutoFit/>
          </a:bodyPr>
          <a:lstStyle/>
          <a:p>
            <a:r>
              <a:rPr lang="tr-TR" sz="1200" b="1" dirty="0" smtClean="0"/>
              <a:t>Varsa; okul rehber öğretmeniyle işbirliği içinde çalışmalar yürütmek</a:t>
            </a:r>
            <a:endParaRPr lang="tr-TR" sz="1200" b="1" dirty="0"/>
          </a:p>
        </p:txBody>
      </p:sp>
    </p:spTree>
    <p:extLst>
      <p:ext uri="{BB962C8B-B14F-4D97-AF65-F5344CB8AC3E}">
        <p14:creationId xmlns:p14="http://schemas.microsoft.com/office/powerpoint/2010/main" val="2683542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4" name="Yuvarlatılmış Dikdörtgen 3"/>
          <p:cNvSpPr/>
          <p:nvPr/>
        </p:nvSpPr>
        <p:spPr>
          <a:xfrm>
            <a:off x="645459" y="457199"/>
            <a:ext cx="3617259" cy="2474259"/>
          </a:xfrm>
          <a:prstGeom prst="roundRect">
            <a:avLst/>
          </a:prstGeom>
          <a:solidFill>
            <a:srgbClr val="F3997B"/>
          </a:solidFill>
          <a:ln>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645459" y="3814482"/>
            <a:ext cx="3617259" cy="2474259"/>
          </a:xfrm>
          <a:prstGeom prst="roundRect">
            <a:avLst/>
          </a:prstGeom>
          <a:solidFill>
            <a:srgbClr val="F8B356"/>
          </a:solidFill>
          <a:ln>
            <a:solidFill>
              <a:srgbClr val="F8B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5719483" y="3814482"/>
            <a:ext cx="3617259" cy="2474259"/>
          </a:xfrm>
          <a:prstGeom prst="roundRect">
            <a:avLst/>
          </a:prstGeom>
          <a:solidFill>
            <a:srgbClr val="789CAE"/>
          </a:solidFill>
          <a:ln>
            <a:solidFill>
              <a:srgbClr val="789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5719483" y="457200"/>
            <a:ext cx="3617259" cy="2474259"/>
          </a:xfrm>
          <a:prstGeom prst="roundRect">
            <a:avLst/>
          </a:prstGeom>
          <a:solidFill>
            <a:srgbClr val="90C796"/>
          </a:solidFill>
          <a:ln>
            <a:solidFill>
              <a:srgbClr val="90C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982333" y="1228694"/>
            <a:ext cx="2740959" cy="830997"/>
          </a:xfrm>
          <a:prstGeom prst="rect">
            <a:avLst/>
          </a:prstGeom>
        </p:spPr>
        <p:txBody>
          <a:bodyPr wrap="square">
            <a:spAutoFit/>
          </a:bodyPr>
          <a:lstStyle/>
          <a:p>
            <a:pPr algn="ctr"/>
            <a:r>
              <a:rPr lang="tr-TR" sz="2400" b="1" dirty="0" smtClean="0">
                <a:latin typeface="Calibri,Bold"/>
              </a:rPr>
              <a:t>Okul Yönetimini Bilgilendirin</a:t>
            </a:r>
          </a:p>
        </p:txBody>
      </p:sp>
      <p:sp>
        <p:nvSpPr>
          <p:cNvPr id="10" name="Dikdörtgen 9"/>
          <p:cNvSpPr/>
          <p:nvPr/>
        </p:nvSpPr>
        <p:spPr>
          <a:xfrm>
            <a:off x="5957342" y="918465"/>
            <a:ext cx="3141540" cy="1569660"/>
          </a:xfrm>
          <a:prstGeom prst="rect">
            <a:avLst/>
          </a:prstGeom>
        </p:spPr>
        <p:txBody>
          <a:bodyPr wrap="square">
            <a:spAutoFit/>
          </a:bodyPr>
          <a:lstStyle/>
          <a:p>
            <a:pPr algn="ctr"/>
            <a:r>
              <a:rPr lang="tr-TR" sz="2400" b="1" dirty="0" smtClean="0">
                <a:latin typeface="Calibri,Bold"/>
              </a:rPr>
              <a:t>Öğrencilerinizle Birlikte Uyulması Gereken Kuralları Belirleyin</a:t>
            </a:r>
          </a:p>
        </p:txBody>
      </p:sp>
      <p:sp>
        <p:nvSpPr>
          <p:cNvPr id="11" name="Dikdörtgen 10"/>
          <p:cNvSpPr/>
          <p:nvPr/>
        </p:nvSpPr>
        <p:spPr>
          <a:xfrm>
            <a:off x="967344" y="4704238"/>
            <a:ext cx="2943510" cy="461665"/>
          </a:xfrm>
          <a:prstGeom prst="rect">
            <a:avLst/>
          </a:prstGeom>
        </p:spPr>
        <p:txBody>
          <a:bodyPr wrap="square">
            <a:spAutoFit/>
          </a:bodyPr>
          <a:lstStyle/>
          <a:p>
            <a:pPr algn="ctr"/>
            <a:r>
              <a:rPr lang="tr-TR" sz="2400" b="1" dirty="0" smtClean="0">
                <a:latin typeface="Calibri,Bold"/>
              </a:rPr>
              <a:t>Model Olun</a:t>
            </a:r>
          </a:p>
        </p:txBody>
      </p:sp>
      <p:sp>
        <p:nvSpPr>
          <p:cNvPr id="12" name="Dikdörtgen 11"/>
          <p:cNvSpPr/>
          <p:nvPr/>
        </p:nvSpPr>
        <p:spPr>
          <a:xfrm>
            <a:off x="5888705" y="3897449"/>
            <a:ext cx="3308793" cy="2308324"/>
          </a:xfrm>
          <a:prstGeom prst="rect">
            <a:avLst/>
          </a:prstGeom>
        </p:spPr>
        <p:txBody>
          <a:bodyPr wrap="square">
            <a:spAutoFit/>
          </a:bodyPr>
          <a:lstStyle/>
          <a:p>
            <a:pPr algn="ctr"/>
            <a:r>
              <a:rPr lang="tr-TR" sz="2400" b="1" dirty="0" smtClean="0">
                <a:latin typeface="Calibri,Bold"/>
              </a:rPr>
              <a:t>Sorunları Görmezlikten Gelmeyin</a:t>
            </a:r>
          </a:p>
          <a:p>
            <a:pPr algn="ctr"/>
            <a:r>
              <a:rPr lang="tr-TR" sz="2400" dirty="0" smtClean="0">
                <a:latin typeface="Calibri" panose="020F0502020204030204" pitchFamily="34" charset="0"/>
              </a:rPr>
              <a:t>*</a:t>
            </a:r>
            <a:endParaRPr lang="tr-TR" sz="2400" dirty="0">
              <a:latin typeface="Calibri" panose="020F0502020204030204" pitchFamily="34" charset="0"/>
            </a:endParaRPr>
          </a:p>
          <a:p>
            <a:pPr algn="ctr"/>
            <a:r>
              <a:rPr lang="tr-TR" sz="2400" b="1" dirty="0" smtClean="0">
                <a:latin typeface="Calibri,Bold"/>
              </a:rPr>
              <a:t>Zorbalık Olaylarına Duyarlı Olun</a:t>
            </a:r>
          </a:p>
        </p:txBody>
      </p:sp>
      <p:cxnSp>
        <p:nvCxnSpPr>
          <p:cNvPr id="14" name="Düz Bağlayıcı 13"/>
          <p:cNvCxnSpPr>
            <a:stCxn id="4" idx="2"/>
            <a:endCxn id="6" idx="0"/>
          </p:cNvCxnSpPr>
          <p:nvPr/>
        </p:nvCxnSpPr>
        <p:spPr>
          <a:xfrm>
            <a:off x="2454089" y="2931458"/>
            <a:ext cx="0" cy="88302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a:stCxn id="4" idx="3"/>
            <a:endCxn id="8" idx="1"/>
          </p:cNvCxnSpPr>
          <p:nvPr/>
        </p:nvCxnSpPr>
        <p:spPr>
          <a:xfrm>
            <a:off x="4262718" y="1694329"/>
            <a:ext cx="1456765" cy="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stCxn id="8" idx="2"/>
            <a:endCxn id="7" idx="0"/>
          </p:cNvCxnSpPr>
          <p:nvPr/>
        </p:nvCxnSpPr>
        <p:spPr>
          <a:xfrm>
            <a:off x="7528113" y="2931459"/>
            <a:ext cx="0" cy="88302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Düz Bağlayıcı 19"/>
          <p:cNvCxnSpPr>
            <a:stCxn id="6" idx="3"/>
            <a:endCxn id="7" idx="1"/>
          </p:cNvCxnSpPr>
          <p:nvPr/>
        </p:nvCxnSpPr>
        <p:spPr>
          <a:xfrm>
            <a:off x="4262718" y="5051612"/>
            <a:ext cx="1456765"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489160" y="2367468"/>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3" name="Resim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854" y="2451342"/>
            <a:ext cx="2019121" cy="2019121"/>
          </a:xfrm>
          <a:prstGeom prst="rect">
            <a:avLst/>
          </a:prstGeom>
        </p:spPr>
      </p:pic>
    </p:spTree>
    <p:extLst>
      <p:ext uri="{BB962C8B-B14F-4D97-AF65-F5344CB8AC3E}">
        <p14:creationId xmlns:p14="http://schemas.microsoft.com/office/powerpoint/2010/main" val="2489847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04366" y="2982144"/>
            <a:ext cx="7866529" cy="923330"/>
          </a:xfrm>
          <a:prstGeom prst="rect">
            <a:avLst/>
          </a:prstGeom>
        </p:spPr>
        <p:txBody>
          <a:bodyPr wrap="square">
            <a:spAutoFit/>
          </a:bodyPr>
          <a:lstStyle/>
          <a:p>
            <a:pPr algn="ctr"/>
            <a:r>
              <a:rPr lang="tr-TR" b="1" dirty="0" smtClean="0">
                <a:latin typeface="Calibri" panose="020F0502020204030204" pitchFamily="34" charset="0"/>
              </a:rPr>
              <a:t>Okula </a:t>
            </a:r>
            <a:r>
              <a:rPr lang="tr-TR" b="1" dirty="0">
                <a:latin typeface="Calibri" panose="020F0502020204030204" pitchFamily="34" charset="0"/>
              </a:rPr>
              <a:t>bazı öğrencilerin ateşli veya kesici aletlerle geldiklerine ilişkin bir duyum aldığınızda veya şiddete davetiye çıkaracak tehlikeli bir durum sezdiğinizde bu durumu mümkün olan en kısa zamanda okul yönetimine bildirin.</a:t>
            </a:r>
            <a:endParaRPr lang="tr-TR" b="1" dirty="0"/>
          </a:p>
        </p:txBody>
      </p:sp>
      <p:sp>
        <p:nvSpPr>
          <p:cNvPr id="5" name="Dikdörtgen 4"/>
          <p:cNvSpPr/>
          <p:nvPr/>
        </p:nvSpPr>
        <p:spPr>
          <a:xfrm>
            <a:off x="1671749" y="770075"/>
            <a:ext cx="3335208" cy="369332"/>
          </a:xfrm>
          <a:prstGeom prst="rect">
            <a:avLst/>
          </a:prstGeom>
        </p:spPr>
        <p:txBody>
          <a:bodyPr wrap="none">
            <a:spAutoFit/>
          </a:bodyPr>
          <a:lstStyle/>
          <a:p>
            <a:pPr algn="ctr"/>
            <a:r>
              <a:rPr lang="tr-TR" b="1" dirty="0">
                <a:solidFill>
                  <a:srgbClr val="A53010"/>
                </a:solidFill>
                <a:latin typeface="Calibri,Bold"/>
              </a:rPr>
              <a:t>Okul Yönetimini Bilgilendirin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222609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72134" y="2526303"/>
            <a:ext cx="8243048" cy="1200329"/>
          </a:xfrm>
          <a:prstGeom prst="rect">
            <a:avLst/>
          </a:prstGeom>
        </p:spPr>
        <p:txBody>
          <a:bodyPr wrap="square">
            <a:spAutoFit/>
          </a:bodyPr>
          <a:lstStyle/>
          <a:p>
            <a:pPr algn="ctr"/>
            <a:r>
              <a:rPr lang="tr-TR" b="1" dirty="0" smtClean="0">
                <a:latin typeface="Calibri" panose="020F0502020204030204" pitchFamily="34" charset="0"/>
              </a:rPr>
              <a:t>Şiddetle </a:t>
            </a:r>
            <a:r>
              <a:rPr lang="tr-TR" b="1" dirty="0">
                <a:latin typeface="Calibri" panose="020F0502020204030204" pitchFamily="34" charset="0"/>
              </a:rPr>
              <a:t>mücadeleyi kolaylaştırmak için şiddete asla izin vermeyen sınıf kurallarını belirleyin. Bu kuralların içine diğer öğrencilere kötü isimler takma ve başkalarını kızdırmanın da kabul edilemeyecek davranışlar arasında yer aldığını belirtin. İstenen ve istenmeyen davranışların net bir biçimde konulması önemlidir.</a:t>
            </a:r>
            <a:endParaRPr lang="tr-TR" b="1" dirty="0"/>
          </a:p>
        </p:txBody>
      </p:sp>
      <p:sp>
        <p:nvSpPr>
          <p:cNvPr id="5" name="Dikdörtgen 4"/>
          <p:cNvSpPr/>
          <p:nvPr/>
        </p:nvSpPr>
        <p:spPr>
          <a:xfrm>
            <a:off x="1172134" y="806388"/>
            <a:ext cx="7770159" cy="369332"/>
          </a:xfrm>
          <a:prstGeom prst="rect">
            <a:avLst/>
          </a:prstGeom>
        </p:spPr>
        <p:txBody>
          <a:bodyPr wrap="square">
            <a:spAutoFit/>
          </a:bodyPr>
          <a:lstStyle/>
          <a:p>
            <a:pPr algn="ctr"/>
            <a:r>
              <a:rPr lang="tr-TR" b="1" dirty="0">
                <a:solidFill>
                  <a:srgbClr val="A53010"/>
                </a:solidFill>
                <a:latin typeface="Calibri,Bold"/>
              </a:rPr>
              <a:t>Öğrencilerinizle Birlikte Uyulması Gereken Kuralları Belirleyin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2244877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52283" y="2585383"/>
            <a:ext cx="7557247" cy="923330"/>
          </a:xfrm>
          <a:prstGeom prst="rect">
            <a:avLst/>
          </a:prstGeom>
        </p:spPr>
        <p:txBody>
          <a:bodyPr wrap="square">
            <a:spAutoFit/>
          </a:bodyPr>
          <a:lstStyle/>
          <a:p>
            <a:pPr algn="ctr"/>
            <a:r>
              <a:rPr lang="tr-TR" b="1" dirty="0" smtClean="0">
                <a:latin typeface="Calibri" panose="020F0502020204030204" pitchFamily="34" charset="0"/>
              </a:rPr>
              <a:t>Öğrenciler </a:t>
            </a:r>
            <a:r>
              <a:rPr lang="tr-TR" b="1" dirty="0">
                <a:latin typeface="Calibri" panose="020F0502020204030204" pitchFamily="34" charset="0"/>
              </a:rPr>
              <a:t>öğretmenleri model alırlar. Kendisi zaman zaman da olsa </a:t>
            </a:r>
            <a:r>
              <a:rPr lang="tr-TR" b="1" dirty="0" smtClean="0">
                <a:latin typeface="Calibri" panose="020F0502020204030204" pitchFamily="34" charset="0"/>
              </a:rPr>
              <a:t>şiddete başvuran</a:t>
            </a:r>
            <a:r>
              <a:rPr lang="tr-TR" b="1" dirty="0">
                <a:latin typeface="Calibri" panose="020F0502020204030204" pitchFamily="34" charset="0"/>
              </a:rPr>
              <a:t>, gücünü ve otoritesini kötü kullanan bir öğretmen şiddetin </a:t>
            </a:r>
            <a:r>
              <a:rPr lang="tr-TR" b="1" dirty="0" smtClean="0">
                <a:latin typeface="Calibri" panose="020F0502020204030204" pitchFamily="34" charset="0"/>
              </a:rPr>
              <a:t>kabul edilebilir </a:t>
            </a:r>
            <a:r>
              <a:rPr lang="tr-TR" b="1" dirty="0">
                <a:latin typeface="Calibri" panose="020F0502020204030204" pitchFamily="34" charset="0"/>
              </a:rPr>
              <a:t>bir olgu olduğu mesajını verir.</a:t>
            </a:r>
            <a:endParaRPr lang="tr-TR" b="1" dirty="0"/>
          </a:p>
        </p:txBody>
      </p:sp>
      <p:sp>
        <p:nvSpPr>
          <p:cNvPr id="5" name="Dikdörtgen 4"/>
          <p:cNvSpPr/>
          <p:nvPr/>
        </p:nvSpPr>
        <p:spPr>
          <a:xfrm>
            <a:off x="1690796" y="783522"/>
            <a:ext cx="1441420" cy="369332"/>
          </a:xfrm>
          <a:prstGeom prst="rect">
            <a:avLst/>
          </a:prstGeom>
        </p:spPr>
        <p:txBody>
          <a:bodyPr wrap="none">
            <a:spAutoFit/>
          </a:bodyPr>
          <a:lstStyle/>
          <a:p>
            <a:pPr algn="ctr"/>
            <a:r>
              <a:rPr lang="tr-TR" b="1" dirty="0">
                <a:solidFill>
                  <a:srgbClr val="A53010"/>
                </a:solidFill>
                <a:latin typeface="Calibri,Bold"/>
              </a:rPr>
              <a:t>Model Olun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376238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10684" y="3337210"/>
            <a:ext cx="8013828" cy="1200329"/>
          </a:xfrm>
          <a:prstGeom prst="rect">
            <a:avLst/>
          </a:prstGeom>
        </p:spPr>
        <p:txBody>
          <a:bodyPr wrap="square">
            <a:spAutoFit/>
          </a:bodyPr>
          <a:lstStyle/>
          <a:p>
            <a:pPr algn="ctr"/>
            <a:r>
              <a:rPr lang="tr-TR" b="1" dirty="0" smtClean="0">
                <a:latin typeface="Calibri" panose="020F0502020204030204" pitchFamily="34" charset="0"/>
              </a:rPr>
              <a:t>Bazı </a:t>
            </a:r>
            <a:r>
              <a:rPr lang="tr-TR" b="1" dirty="0">
                <a:latin typeface="Calibri" panose="020F0502020204030204" pitchFamily="34" charset="0"/>
              </a:rPr>
              <a:t>öğretmenler benim sınıfımda ve bizim okulda şiddet yok demektedir. </a:t>
            </a:r>
            <a:r>
              <a:rPr lang="tr-TR" b="1" dirty="0" smtClean="0">
                <a:latin typeface="Calibri" panose="020F0502020204030204" pitchFamily="34" charset="0"/>
              </a:rPr>
              <a:t>Gerçeği örtme </a:t>
            </a:r>
            <a:r>
              <a:rPr lang="tr-TR" b="1" dirty="0">
                <a:latin typeface="Calibri" panose="020F0502020204030204" pitchFamily="34" charset="0"/>
              </a:rPr>
              <a:t>eğiliminde olan bir öğretmen, ya sorunu göremiyor ya da bilinçli </a:t>
            </a:r>
            <a:r>
              <a:rPr lang="tr-TR" b="1" dirty="0" smtClean="0">
                <a:latin typeface="Calibri" panose="020F0502020204030204" pitchFamily="34" charset="0"/>
              </a:rPr>
              <a:t>olarak görülmesini engellemektedir</a:t>
            </a:r>
            <a:r>
              <a:rPr lang="tr-TR" b="1" dirty="0">
                <a:latin typeface="Calibri" panose="020F0502020204030204" pitchFamily="34" charset="0"/>
              </a:rPr>
              <a:t>. Ortada bir sorun yoksa çözüm aramaya da gerek</a:t>
            </a:r>
          </a:p>
          <a:p>
            <a:pPr algn="ctr"/>
            <a:r>
              <a:rPr lang="tr-TR" b="1" dirty="0">
                <a:latin typeface="Calibri" panose="020F0502020204030204" pitchFamily="34" charset="0"/>
              </a:rPr>
              <a:t>kalmaz!</a:t>
            </a:r>
            <a:endParaRPr lang="tr-TR" b="1" dirty="0"/>
          </a:p>
        </p:txBody>
      </p:sp>
      <p:sp>
        <p:nvSpPr>
          <p:cNvPr id="5" name="Dikdörtgen 4"/>
          <p:cNvSpPr/>
          <p:nvPr/>
        </p:nvSpPr>
        <p:spPr>
          <a:xfrm>
            <a:off x="1627713" y="770075"/>
            <a:ext cx="3826689" cy="369332"/>
          </a:xfrm>
          <a:prstGeom prst="rect">
            <a:avLst/>
          </a:prstGeom>
        </p:spPr>
        <p:txBody>
          <a:bodyPr wrap="none">
            <a:spAutoFit/>
          </a:bodyPr>
          <a:lstStyle/>
          <a:p>
            <a:pPr algn="ctr"/>
            <a:r>
              <a:rPr lang="tr-TR" b="1" dirty="0">
                <a:solidFill>
                  <a:srgbClr val="A53010"/>
                </a:solidFill>
                <a:latin typeface="Calibri,Bold"/>
              </a:rPr>
              <a:t>Sorunları Görmezlikten Gelmeyin</a:t>
            </a:r>
          </a:p>
        </p:txBody>
      </p:sp>
      <p:sp>
        <p:nvSpPr>
          <p:cNvPr id="6" name="Dikdörtgen 5"/>
          <p:cNvSpPr/>
          <p:nvPr/>
        </p:nvSpPr>
        <p:spPr>
          <a:xfrm>
            <a:off x="1710684" y="1563944"/>
            <a:ext cx="8013828" cy="923330"/>
          </a:xfrm>
          <a:prstGeom prst="rect">
            <a:avLst/>
          </a:prstGeom>
        </p:spPr>
        <p:txBody>
          <a:bodyPr wrap="square">
            <a:spAutoFit/>
          </a:bodyPr>
          <a:lstStyle/>
          <a:p>
            <a:pPr algn="ctr"/>
            <a:r>
              <a:rPr lang="tr-TR" b="1" dirty="0">
                <a:latin typeface="Calibri" panose="020F0502020204030204" pitchFamily="34" charset="0"/>
              </a:rPr>
              <a:t>Zorbalık sorunu geçmişte kaldı gibi sözler söyleyerek okulu temize çıkarmaya çalışmayın. Tam tersine okulun şiddet karşıtı politikalarını ve etkinliklerini anlatarak velilerle işbirliği yapın.</a:t>
            </a:r>
          </a:p>
        </p:txBody>
      </p:sp>
      <p:sp>
        <p:nvSpPr>
          <p:cNvPr id="7" name="Dikdörtgen 6"/>
          <p:cNvSpPr/>
          <p:nvPr/>
        </p:nvSpPr>
        <p:spPr>
          <a:xfrm>
            <a:off x="1627713" y="2727576"/>
            <a:ext cx="3698449" cy="369332"/>
          </a:xfrm>
          <a:prstGeom prst="rect">
            <a:avLst/>
          </a:prstGeom>
        </p:spPr>
        <p:txBody>
          <a:bodyPr wrap="none">
            <a:spAutoFit/>
          </a:bodyPr>
          <a:lstStyle/>
          <a:p>
            <a:pPr algn="ctr"/>
            <a:r>
              <a:rPr lang="tr-TR" b="1" dirty="0">
                <a:solidFill>
                  <a:srgbClr val="A53010"/>
                </a:solidFill>
                <a:latin typeface="Calibri,Bold"/>
              </a:rPr>
              <a:t>Zorbalık Olaylarına Duyarlı Olun</a:t>
            </a:r>
          </a:p>
        </p:txBody>
      </p:sp>
      <p:sp>
        <p:nvSpPr>
          <p:cNvPr id="8" name="Oval 7"/>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536437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Yuvarlatılmış Dikdörtgen 6"/>
          <p:cNvSpPr/>
          <p:nvPr/>
        </p:nvSpPr>
        <p:spPr>
          <a:xfrm>
            <a:off x="1331259" y="298093"/>
            <a:ext cx="3361765" cy="252578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385047" y="1075620"/>
            <a:ext cx="3254189" cy="830997"/>
          </a:xfrm>
          <a:prstGeom prst="rect">
            <a:avLst/>
          </a:prstGeom>
        </p:spPr>
        <p:txBody>
          <a:bodyPr wrap="square">
            <a:spAutoFit/>
          </a:bodyPr>
          <a:lstStyle/>
          <a:p>
            <a:pPr algn="ctr"/>
            <a:r>
              <a:rPr lang="tr-TR" sz="2400" b="1" dirty="0" smtClean="0">
                <a:latin typeface="Calibri,Bold"/>
              </a:rPr>
              <a:t>Önyargılardan Uzak Olun</a:t>
            </a:r>
          </a:p>
        </p:txBody>
      </p:sp>
      <p:sp>
        <p:nvSpPr>
          <p:cNvPr id="8" name="Yuvarlatılmış Dikdörtgen 7"/>
          <p:cNvSpPr/>
          <p:nvPr/>
        </p:nvSpPr>
        <p:spPr>
          <a:xfrm>
            <a:off x="1331259" y="4179811"/>
            <a:ext cx="3361765" cy="2525789"/>
          </a:xfrm>
          <a:prstGeom prst="roundRect">
            <a:avLst/>
          </a:prstGeom>
          <a:solidFill>
            <a:srgbClr val="90C796"/>
          </a:solidFill>
          <a:ln>
            <a:solidFill>
              <a:srgbClr val="90C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5634317" y="4179811"/>
            <a:ext cx="3361765" cy="2525789"/>
          </a:xfrm>
          <a:prstGeom prst="roundRect">
            <a:avLst/>
          </a:prstGeom>
          <a:solidFill>
            <a:srgbClr val="6D9E89"/>
          </a:solidFill>
          <a:ln>
            <a:solidFill>
              <a:srgbClr val="6D9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5634317" y="284646"/>
            <a:ext cx="3361765" cy="2525789"/>
          </a:xfrm>
          <a:prstGeom prst="roundRect">
            <a:avLst/>
          </a:prstGeom>
          <a:solidFill>
            <a:srgbClr val="A9C6BA"/>
          </a:solidFill>
          <a:ln>
            <a:solidFill>
              <a:srgbClr val="A9C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5736291" y="690192"/>
            <a:ext cx="3157817" cy="1569660"/>
          </a:xfrm>
          <a:prstGeom prst="rect">
            <a:avLst/>
          </a:prstGeom>
        </p:spPr>
        <p:txBody>
          <a:bodyPr wrap="square">
            <a:spAutoFit/>
          </a:bodyPr>
          <a:lstStyle/>
          <a:p>
            <a:pPr algn="ctr"/>
            <a:r>
              <a:rPr lang="tr-TR" sz="2400" b="1" dirty="0" smtClean="0">
                <a:latin typeface="Calibri,Bold"/>
              </a:rPr>
              <a:t>Doğrudan Gözlenemeyen Zorbalığa Dikkat Edin</a:t>
            </a:r>
          </a:p>
        </p:txBody>
      </p:sp>
      <p:sp>
        <p:nvSpPr>
          <p:cNvPr id="12" name="Dikdörtgen 11"/>
          <p:cNvSpPr/>
          <p:nvPr/>
        </p:nvSpPr>
        <p:spPr>
          <a:xfrm>
            <a:off x="1260662" y="4843554"/>
            <a:ext cx="3502959" cy="1569660"/>
          </a:xfrm>
          <a:prstGeom prst="rect">
            <a:avLst/>
          </a:prstGeom>
        </p:spPr>
        <p:txBody>
          <a:bodyPr wrap="square">
            <a:spAutoFit/>
          </a:bodyPr>
          <a:lstStyle/>
          <a:p>
            <a:pPr algn="ctr"/>
            <a:r>
              <a:rPr lang="tr-TR" sz="2400" b="1" dirty="0" smtClean="0">
                <a:latin typeface="Calibri,Bold"/>
              </a:rPr>
              <a:t>Şaka İle Zorbalık Arasındaki Farkı Ayırt Edin</a:t>
            </a:r>
          </a:p>
          <a:p>
            <a:pPr algn="ctr"/>
            <a:endParaRPr lang="tr-TR" sz="2400" dirty="0"/>
          </a:p>
        </p:txBody>
      </p:sp>
      <p:sp>
        <p:nvSpPr>
          <p:cNvPr id="13" name="Dikdörtgen 12"/>
          <p:cNvSpPr/>
          <p:nvPr/>
        </p:nvSpPr>
        <p:spPr>
          <a:xfrm>
            <a:off x="5578288" y="4896541"/>
            <a:ext cx="3473824" cy="1200329"/>
          </a:xfrm>
          <a:prstGeom prst="rect">
            <a:avLst/>
          </a:prstGeom>
        </p:spPr>
        <p:txBody>
          <a:bodyPr wrap="square">
            <a:spAutoFit/>
          </a:bodyPr>
          <a:lstStyle/>
          <a:p>
            <a:pPr algn="ctr"/>
            <a:r>
              <a:rPr lang="tr-TR" sz="2400" b="1" dirty="0" smtClean="0">
                <a:latin typeface="Calibri,Bold"/>
              </a:rPr>
              <a:t>Pasif İzleyicileri Uyarın</a:t>
            </a:r>
          </a:p>
          <a:p>
            <a:pPr algn="ctr"/>
            <a:endParaRPr lang="tr-TR" sz="2400" dirty="0"/>
          </a:p>
        </p:txBody>
      </p:sp>
      <p:sp>
        <p:nvSpPr>
          <p:cNvPr id="16" name="Oval 15"/>
          <p:cNvSpPr/>
          <p:nvPr/>
        </p:nvSpPr>
        <p:spPr>
          <a:xfrm>
            <a:off x="3670311" y="2471162"/>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293" y="2594351"/>
            <a:ext cx="2019121" cy="2019121"/>
          </a:xfrm>
          <a:prstGeom prst="rect">
            <a:avLst/>
          </a:prstGeom>
        </p:spPr>
      </p:pic>
      <p:cxnSp>
        <p:nvCxnSpPr>
          <p:cNvPr id="18" name="Düz Bağlayıcı 17"/>
          <p:cNvCxnSpPr>
            <a:stCxn id="7" idx="3"/>
            <a:endCxn id="10" idx="1"/>
          </p:cNvCxnSpPr>
          <p:nvPr/>
        </p:nvCxnSpPr>
        <p:spPr>
          <a:xfrm flipV="1">
            <a:off x="4693024" y="1547541"/>
            <a:ext cx="941293" cy="1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a:stCxn id="10" idx="2"/>
            <a:endCxn id="9" idx="0"/>
          </p:cNvCxnSpPr>
          <p:nvPr/>
        </p:nvCxnSpPr>
        <p:spPr>
          <a:xfrm>
            <a:off x="7315200" y="2810435"/>
            <a:ext cx="0" cy="1369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a:stCxn id="7" idx="2"/>
            <a:endCxn id="8" idx="0"/>
          </p:cNvCxnSpPr>
          <p:nvPr/>
        </p:nvCxnSpPr>
        <p:spPr>
          <a:xfrm>
            <a:off x="3012142" y="2823882"/>
            <a:ext cx="0" cy="13559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Düz Bağlayıcı 24"/>
          <p:cNvCxnSpPr>
            <a:stCxn id="8" idx="3"/>
            <a:endCxn id="9" idx="1"/>
          </p:cNvCxnSpPr>
          <p:nvPr/>
        </p:nvCxnSpPr>
        <p:spPr>
          <a:xfrm>
            <a:off x="4693024" y="5442706"/>
            <a:ext cx="9412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199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42297" y="2428145"/>
            <a:ext cx="7947914" cy="1477328"/>
          </a:xfrm>
          <a:prstGeom prst="rect">
            <a:avLst/>
          </a:prstGeom>
        </p:spPr>
        <p:txBody>
          <a:bodyPr wrap="square">
            <a:spAutoFit/>
          </a:bodyPr>
          <a:lstStyle/>
          <a:p>
            <a:pPr algn="ctr"/>
            <a:r>
              <a:rPr lang="tr-TR" b="1" dirty="0" smtClean="0">
                <a:latin typeface="Calibri" panose="020F0502020204030204" pitchFamily="34" charset="0"/>
              </a:rPr>
              <a:t>Okulda </a:t>
            </a:r>
            <a:r>
              <a:rPr lang="tr-TR" b="1" dirty="0">
                <a:latin typeface="Calibri" panose="020F0502020204030204" pitchFamily="34" charset="0"/>
              </a:rPr>
              <a:t>popüler olan veya öğretmenlerin gözdesi olan öğrencilerin yaptığı</a:t>
            </a:r>
          </a:p>
          <a:p>
            <a:pPr algn="ctr"/>
            <a:r>
              <a:rPr lang="tr-TR" b="1" dirty="0">
                <a:latin typeface="Calibri" panose="020F0502020204030204" pitchFamily="34" charset="0"/>
              </a:rPr>
              <a:t>zorbalıklar öğretmenler tarafından göz ardı edilebilir ya da iddialara inandırıcı</a:t>
            </a:r>
          </a:p>
          <a:p>
            <a:pPr algn="ctr"/>
            <a:r>
              <a:rPr lang="tr-TR" b="1" dirty="0">
                <a:latin typeface="Calibri" panose="020F0502020204030204" pitchFamily="34" charset="0"/>
              </a:rPr>
              <a:t>bulunmayabilir. Buna karşın öğretmenleri kızdıran, tahrik eden, sinirlendiren</a:t>
            </a:r>
          </a:p>
          <a:p>
            <a:pPr algn="ctr"/>
            <a:r>
              <a:rPr lang="tr-TR" b="1" dirty="0">
                <a:latin typeface="Calibri" panose="020F0502020204030204" pitchFamily="34" charset="0"/>
              </a:rPr>
              <a:t>öğrenciler zorbalığa uğradığında, öğretmen önyargıları nedeniyle buna</a:t>
            </a:r>
          </a:p>
          <a:p>
            <a:pPr algn="ctr"/>
            <a:r>
              <a:rPr lang="tr-TR" b="1" dirty="0">
                <a:latin typeface="Calibri" panose="020F0502020204030204" pitchFamily="34" charset="0"/>
              </a:rPr>
              <a:t>inanmayabilirler.</a:t>
            </a:r>
            <a:endParaRPr lang="tr-TR" b="1" dirty="0"/>
          </a:p>
        </p:txBody>
      </p:sp>
      <p:sp>
        <p:nvSpPr>
          <p:cNvPr id="5" name="Dikdörtgen 4"/>
          <p:cNvSpPr/>
          <p:nvPr/>
        </p:nvSpPr>
        <p:spPr>
          <a:xfrm>
            <a:off x="1532261" y="796969"/>
            <a:ext cx="2941831" cy="369332"/>
          </a:xfrm>
          <a:prstGeom prst="rect">
            <a:avLst/>
          </a:prstGeom>
        </p:spPr>
        <p:txBody>
          <a:bodyPr wrap="none">
            <a:spAutoFit/>
          </a:bodyPr>
          <a:lstStyle/>
          <a:p>
            <a:pPr algn="ctr"/>
            <a:r>
              <a:rPr lang="tr-TR" b="1" dirty="0">
                <a:solidFill>
                  <a:srgbClr val="A53010"/>
                </a:solidFill>
                <a:latin typeface="Calibri,Bold"/>
              </a:rPr>
              <a:t>Önyargılardan Uzak Olun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1274912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1454" y="2707374"/>
            <a:ext cx="8415616" cy="1200329"/>
          </a:xfrm>
          <a:prstGeom prst="rect">
            <a:avLst/>
          </a:prstGeom>
        </p:spPr>
        <p:txBody>
          <a:bodyPr wrap="square">
            <a:spAutoFit/>
          </a:bodyPr>
          <a:lstStyle/>
          <a:p>
            <a:pPr algn="ctr"/>
            <a:r>
              <a:rPr lang="tr-TR" b="1" dirty="0" smtClean="0">
                <a:latin typeface="Calibri" panose="020F0502020204030204" pitchFamily="34" charset="0"/>
              </a:rPr>
              <a:t>Zorbalık </a:t>
            </a:r>
            <a:r>
              <a:rPr lang="tr-TR" b="1" dirty="0">
                <a:latin typeface="Calibri" panose="020F0502020204030204" pitchFamily="34" charset="0"/>
              </a:rPr>
              <a:t>ve şiddetin dışarıdan kolayca görülebilecek türleri olduğu gibi </a:t>
            </a:r>
            <a:r>
              <a:rPr lang="tr-TR" b="1" dirty="0" smtClean="0">
                <a:latin typeface="Calibri" panose="020F0502020204030204" pitchFamily="34" charset="0"/>
              </a:rPr>
              <a:t>kolayca görülmeyen </a:t>
            </a:r>
            <a:r>
              <a:rPr lang="tr-TR" b="1" dirty="0">
                <a:latin typeface="Calibri" panose="020F0502020204030204" pitchFamily="34" charset="0"/>
              </a:rPr>
              <a:t>türlerinin de olduğu unutulmamalıdır. Örneğin fiziksel olarak </a:t>
            </a:r>
            <a:r>
              <a:rPr lang="tr-TR" b="1" dirty="0" smtClean="0">
                <a:latin typeface="Calibri" panose="020F0502020204030204" pitchFamily="34" charset="0"/>
              </a:rPr>
              <a:t>diğer öğrencilere </a:t>
            </a:r>
            <a:r>
              <a:rPr lang="tr-TR" b="1" dirty="0">
                <a:latin typeface="Calibri" panose="020F0502020204030204" pitchFamily="34" charset="0"/>
              </a:rPr>
              <a:t>şiddet uygulanması kolayca görülebilirken, aşağılama, </a:t>
            </a:r>
            <a:r>
              <a:rPr lang="tr-TR" b="1" dirty="0" smtClean="0">
                <a:latin typeface="Calibri" panose="020F0502020204030204" pitchFamily="34" charset="0"/>
              </a:rPr>
              <a:t>küçük düşürme, dışlama </a:t>
            </a:r>
            <a:r>
              <a:rPr lang="tr-TR" b="1" dirty="0">
                <a:latin typeface="Calibri" panose="020F0502020204030204" pitchFamily="34" charset="0"/>
              </a:rPr>
              <a:t>ve yalnızlaştırma gibi zorbalık türleri bu kadar kolay gözlenmeyebilir</a:t>
            </a:r>
            <a:r>
              <a:rPr lang="tr-TR" b="1" dirty="0" smtClean="0">
                <a:latin typeface="Calibri" panose="020F0502020204030204" pitchFamily="34" charset="0"/>
              </a:rPr>
              <a:t>.</a:t>
            </a:r>
            <a:endParaRPr lang="tr-TR" b="1" dirty="0">
              <a:latin typeface="Calibri" panose="020F0502020204030204" pitchFamily="34" charset="0"/>
            </a:endParaRPr>
          </a:p>
        </p:txBody>
      </p:sp>
      <p:sp>
        <p:nvSpPr>
          <p:cNvPr id="5" name="Dikdörtgen 4"/>
          <p:cNvSpPr/>
          <p:nvPr/>
        </p:nvSpPr>
        <p:spPr>
          <a:xfrm>
            <a:off x="1091454" y="779494"/>
            <a:ext cx="6237194" cy="369332"/>
          </a:xfrm>
          <a:prstGeom prst="rect">
            <a:avLst/>
          </a:prstGeom>
        </p:spPr>
        <p:txBody>
          <a:bodyPr wrap="square">
            <a:spAutoFit/>
          </a:bodyPr>
          <a:lstStyle/>
          <a:p>
            <a:pPr algn="ctr"/>
            <a:r>
              <a:rPr lang="tr-TR" b="1" dirty="0">
                <a:solidFill>
                  <a:srgbClr val="A53010"/>
                </a:solidFill>
                <a:latin typeface="Calibri,Bold"/>
              </a:rPr>
              <a:t>Doğrudan Gözlenemeyen Zorbalığa Dikkat Edin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325620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85914" y="557583"/>
            <a:ext cx="3631122" cy="769441"/>
          </a:xfrm>
          <a:prstGeom prst="rect">
            <a:avLst/>
          </a:prstGeom>
          <a:noFill/>
        </p:spPr>
        <p:txBody>
          <a:bodyPr wrap="none" rtlCol="0">
            <a:spAutoFit/>
          </a:bodyPr>
          <a:lstStyle/>
          <a:p>
            <a:r>
              <a:rPr lang="tr-TR" sz="4400" b="1" dirty="0" smtClean="0">
                <a:solidFill>
                  <a:srgbClr val="A53010"/>
                </a:solidFill>
                <a:latin typeface="Mistral" panose="03090702030407020403" pitchFamily="66" charset="0"/>
              </a:rPr>
              <a:t>AKRAN ZORBALIĞI</a:t>
            </a:r>
            <a:endParaRPr lang="tr-TR" sz="4400" b="1" dirty="0">
              <a:solidFill>
                <a:srgbClr val="A53010"/>
              </a:solidFill>
              <a:latin typeface="Mistral" panose="03090702030407020403" pitchFamily="66" charset="0"/>
            </a:endParaRPr>
          </a:p>
        </p:txBody>
      </p:sp>
      <p:sp>
        <p:nvSpPr>
          <p:cNvPr id="5" name="7 Dikdörtgen"/>
          <p:cNvSpPr/>
          <p:nvPr/>
        </p:nvSpPr>
        <p:spPr>
          <a:xfrm rot="21067348">
            <a:off x="2061645" y="1337332"/>
            <a:ext cx="5212674" cy="12003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smtClean="0"/>
              <a:t>Güçlü durumdaki bir öğrencinin, kendi kazancı veya keyfi için, daha güçsüz olanlara karşı sıkıntı vermek niyeti ile fiziksel,  duygusal, sosyal ya da sözel olarak tekrarlayan saldırılarıdır. </a:t>
            </a:r>
          </a:p>
        </p:txBody>
      </p:sp>
      <p:sp>
        <p:nvSpPr>
          <p:cNvPr id="6" name="8 Dikdörtgen"/>
          <p:cNvSpPr/>
          <p:nvPr/>
        </p:nvSpPr>
        <p:spPr>
          <a:xfrm rot="987945">
            <a:off x="3851344" y="4304028"/>
            <a:ext cx="4195888" cy="92333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smtClean="0">
                <a:solidFill>
                  <a:schemeClr val="tx1">
                    <a:lumMod val="95000"/>
                    <a:lumOff val="5000"/>
                  </a:schemeClr>
                </a:solidFill>
              </a:rPr>
              <a:t>Bir ya da birden fazla öğrencinin bir başka öğrenciye (mağdura) sürekli olarak olumsuz eylemlerde bulunmasıdır.</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289" y="2153977"/>
            <a:ext cx="2975636" cy="2231727"/>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914" y="5052504"/>
            <a:ext cx="3064193" cy="1701167"/>
          </a:xfrm>
          <a:prstGeom prst="rect">
            <a:avLst/>
          </a:prstGeom>
        </p:spPr>
      </p:pic>
    </p:spTree>
    <p:extLst>
      <p:ext uri="{BB962C8B-B14F-4D97-AF65-F5344CB8AC3E}">
        <p14:creationId xmlns:p14="http://schemas.microsoft.com/office/powerpoint/2010/main" val="494213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9296" y="2540735"/>
            <a:ext cx="8434669" cy="2031325"/>
          </a:xfrm>
          <a:prstGeom prst="rect">
            <a:avLst/>
          </a:prstGeom>
        </p:spPr>
        <p:txBody>
          <a:bodyPr wrap="square">
            <a:spAutoFit/>
          </a:bodyPr>
          <a:lstStyle/>
          <a:p>
            <a:pPr algn="ctr"/>
            <a:r>
              <a:rPr lang="tr-TR" b="1" dirty="0" smtClean="0">
                <a:latin typeface="Calibri" panose="020F0502020204030204" pitchFamily="34" charset="0"/>
              </a:rPr>
              <a:t>Bazı </a:t>
            </a:r>
            <a:r>
              <a:rPr lang="tr-TR" b="1" dirty="0">
                <a:latin typeface="Calibri" panose="020F0502020204030204" pitchFamily="34" charset="0"/>
              </a:rPr>
              <a:t>zorba öğrenciler diğer öğrencilerle alay </a:t>
            </a:r>
            <a:r>
              <a:rPr lang="tr-TR" b="1" dirty="0" smtClean="0">
                <a:latin typeface="Calibri" panose="020F0502020204030204" pitchFamily="34" charset="0"/>
              </a:rPr>
              <a:t>edip dalga </a:t>
            </a:r>
            <a:r>
              <a:rPr lang="tr-TR" b="1" dirty="0">
                <a:latin typeface="Calibri" panose="020F0502020204030204" pitchFamily="34" charset="0"/>
              </a:rPr>
              <a:t>geçmekte ve “şaka </a:t>
            </a:r>
            <a:r>
              <a:rPr lang="tr-TR" b="1" dirty="0" smtClean="0">
                <a:latin typeface="Calibri" panose="020F0502020204030204" pitchFamily="34" charset="0"/>
              </a:rPr>
              <a:t>yaptım” demektedirler</a:t>
            </a:r>
            <a:r>
              <a:rPr lang="tr-TR" b="1" dirty="0">
                <a:latin typeface="Calibri" panose="020F0502020204030204" pitchFamily="34" charset="0"/>
              </a:rPr>
              <a:t>. Burada kritik nokta kendisine şaka yapılan </a:t>
            </a:r>
            <a:r>
              <a:rPr lang="tr-TR" b="1" dirty="0" smtClean="0">
                <a:latin typeface="Calibri" panose="020F0502020204030204" pitchFamily="34" charset="0"/>
              </a:rPr>
              <a:t>öğrencinin bu durumdan rahatsız </a:t>
            </a:r>
            <a:r>
              <a:rPr lang="tr-TR" b="1" dirty="0">
                <a:latin typeface="Calibri" panose="020F0502020204030204" pitchFamily="34" charset="0"/>
              </a:rPr>
              <a:t>olup olmamasıdır. Eğer kendisine şaka yapılan kişi bu durumdan rahatsız</a:t>
            </a:r>
          </a:p>
          <a:p>
            <a:pPr algn="ctr"/>
            <a:r>
              <a:rPr lang="tr-TR" b="1" dirty="0">
                <a:latin typeface="Calibri" panose="020F0502020204030204" pitchFamily="34" charset="0"/>
              </a:rPr>
              <a:t>oluyor ve bunu önleyemiyorsa, şaka yapanın niyeti </a:t>
            </a:r>
            <a:r>
              <a:rPr lang="tr-TR" b="1" dirty="0" smtClean="0">
                <a:latin typeface="Calibri" panose="020F0502020204030204" pitchFamily="34" charset="0"/>
              </a:rPr>
              <a:t>ne olursa </a:t>
            </a:r>
            <a:r>
              <a:rPr lang="tr-TR" b="1" dirty="0">
                <a:latin typeface="Calibri" panose="020F0502020204030204" pitchFamily="34" charset="0"/>
              </a:rPr>
              <a:t>olsun yapılan </a:t>
            </a:r>
            <a:r>
              <a:rPr lang="tr-TR" b="1" dirty="0" smtClean="0">
                <a:latin typeface="Calibri" panose="020F0502020204030204" pitchFamily="34" charset="0"/>
              </a:rPr>
              <a:t>şey zorbalıktır</a:t>
            </a:r>
            <a:r>
              <a:rPr lang="tr-TR" b="1" dirty="0">
                <a:latin typeface="Calibri" panose="020F0502020204030204" pitchFamily="34" charset="0"/>
              </a:rPr>
              <a:t>. Öğretmenin bu durumu öğrencilerine açıkça belirtmesi ve şaka</a:t>
            </a:r>
          </a:p>
          <a:p>
            <a:pPr algn="ctr"/>
            <a:r>
              <a:rPr lang="tr-TR" b="1" dirty="0">
                <a:latin typeface="Calibri" panose="020F0502020204030204" pitchFamily="34" charset="0"/>
              </a:rPr>
              <a:t>niyetiyle bile yapılıyor olsa, başkalarını rahatsız </a:t>
            </a:r>
            <a:r>
              <a:rPr lang="tr-TR" b="1" dirty="0" smtClean="0">
                <a:latin typeface="Calibri" panose="020F0502020204030204" pitchFamily="34" charset="0"/>
              </a:rPr>
              <a:t>eden her </a:t>
            </a:r>
            <a:r>
              <a:rPr lang="tr-TR" b="1" dirty="0">
                <a:latin typeface="Calibri" panose="020F0502020204030204" pitchFamily="34" charset="0"/>
              </a:rPr>
              <a:t>türlü söz ve </a:t>
            </a:r>
            <a:r>
              <a:rPr lang="tr-TR" b="1" dirty="0" smtClean="0">
                <a:latin typeface="Calibri" panose="020F0502020204030204" pitchFamily="34" charset="0"/>
              </a:rPr>
              <a:t>davranışın kabul </a:t>
            </a:r>
            <a:r>
              <a:rPr lang="tr-TR" b="1" dirty="0">
                <a:latin typeface="Calibri" panose="020F0502020204030204" pitchFamily="34" charset="0"/>
              </a:rPr>
              <a:t>edilemez </a:t>
            </a:r>
            <a:r>
              <a:rPr lang="tr-TR" b="1" dirty="0" smtClean="0">
                <a:latin typeface="Calibri" panose="020F0502020204030204" pitchFamily="34" charset="0"/>
              </a:rPr>
              <a:t>olduğunun altını </a:t>
            </a:r>
            <a:r>
              <a:rPr lang="tr-TR" b="1" dirty="0">
                <a:latin typeface="Calibri" panose="020F0502020204030204" pitchFamily="34" charset="0"/>
              </a:rPr>
              <a:t>çizmesi gerekir.</a:t>
            </a:r>
            <a:endParaRPr lang="tr-TR" b="1" dirty="0"/>
          </a:p>
        </p:txBody>
      </p:sp>
      <p:sp>
        <p:nvSpPr>
          <p:cNvPr id="5" name="Dikdörtgen 4"/>
          <p:cNvSpPr/>
          <p:nvPr/>
        </p:nvSpPr>
        <p:spPr>
          <a:xfrm>
            <a:off x="1541827" y="756628"/>
            <a:ext cx="4993546" cy="369332"/>
          </a:xfrm>
          <a:prstGeom prst="rect">
            <a:avLst/>
          </a:prstGeom>
        </p:spPr>
        <p:txBody>
          <a:bodyPr wrap="none">
            <a:spAutoFit/>
          </a:bodyPr>
          <a:lstStyle/>
          <a:p>
            <a:pPr algn="ctr"/>
            <a:r>
              <a:rPr lang="tr-TR" b="1" dirty="0">
                <a:solidFill>
                  <a:srgbClr val="A53010"/>
                </a:solidFill>
                <a:latin typeface="Calibri,Bold"/>
              </a:rPr>
              <a:t>Şaka İle Zorbalık Arasındaki Farkı Ayırt Edin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154624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67919" y="2191111"/>
            <a:ext cx="8345022" cy="1754326"/>
          </a:xfrm>
          <a:prstGeom prst="rect">
            <a:avLst/>
          </a:prstGeom>
        </p:spPr>
        <p:txBody>
          <a:bodyPr wrap="square">
            <a:spAutoFit/>
          </a:bodyPr>
          <a:lstStyle/>
          <a:p>
            <a:pPr algn="ctr"/>
            <a:r>
              <a:rPr lang="tr-TR" b="1" dirty="0" smtClean="0">
                <a:latin typeface="Calibri" panose="020F0502020204030204" pitchFamily="34" charset="0"/>
              </a:rPr>
              <a:t>Zorbalık </a:t>
            </a:r>
            <a:r>
              <a:rPr lang="tr-TR" b="1" dirty="0">
                <a:latin typeface="Calibri" panose="020F0502020204030204" pitchFamily="34" charset="0"/>
              </a:rPr>
              <a:t>ve şiddet olayları meydana geldiğinde bazı öğrencilerin mağduru </a:t>
            </a:r>
            <a:r>
              <a:rPr lang="tr-TR" b="1" dirty="0" smtClean="0">
                <a:latin typeface="Calibri" panose="020F0502020204030204" pitchFamily="34" charset="0"/>
              </a:rPr>
              <a:t>korumak amacıyla </a:t>
            </a:r>
            <a:r>
              <a:rPr lang="tr-TR" b="1" dirty="0">
                <a:latin typeface="Calibri" panose="020F0502020204030204" pitchFamily="34" charset="0"/>
              </a:rPr>
              <a:t>müdahale etmeyip sessiz kaldıkları bilinmektedir. Oysa okulda şiddet </a:t>
            </a:r>
            <a:r>
              <a:rPr lang="tr-TR" b="1" dirty="0" smtClean="0">
                <a:latin typeface="Calibri" panose="020F0502020204030204" pitchFamily="34" charset="0"/>
              </a:rPr>
              <a:t>ve zorbalık </a:t>
            </a:r>
            <a:r>
              <a:rPr lang="tr-TR" b="1" dirty="0">
                <a:latin typeface="Calibri" panose="020F0502020204030204" pitchFamily="34" charset="0"/>
              </a:rPr>
              <a:t>olaylarıyla mücadele etmek herkesin görevidir ve öğrencilere de </a:t>
            </a:r>
            <a:r>
              <a:rPr lang="tr-TR" b="1" dirty="0" smtClean="0">
                <a:latin typeface="Calibri" panose="020F0502020204030204" pitchFamily="34" charset="0"/>
              </a:rPr>
              <a:t>düşen sorumluluklar </a:t>
            </a:r>
            <a:r>
              <a:rPr lang="tr-TR" b="1" dirty="0">
                <a:latin typeface="Calibri" panose="020F0502020204030204" pitchFamily="34" charset="0"/>
              </a:rPr>
              <a:t>vardır. Bu nedenle öğretmenlerin pasif kalmayı tercih </a:t>
            </a:r>
            <a:r>
              <a:rPr lang="tr-TR" b="1" dirty="0" smtClean="0">
                <a:latin typeface="Calibri" panose="020F0502020204030204" pitchFamily="34" charset="0"/>
              </a:rPr>
              <a:t>eden</a:t>
            </a:r>
            <a:r>
              <a:rPr lang="tr-TR" b="1" dirty="0" smtClean="0">
                <a:latin typeface="Times New Roman" panose="02020603050405020304" pitchFamily="18" charset="0"/>
              </a:rPr>
              <a:t> </a:t>
            </a:r>
            <a:r>
              <a:rPr lang="tr-TR" b="1" dirty="0" smtClean="0">
                <a:latin typeface="Calibri" panose="020F0502020204030204" pitchFamily="34" charset="0"/>
              </a:rPr>
              <a:t>öğrencileri </a:t>
            </a:r>
            <a:r>
              <a:rPr lang="tr-TR" b="1" dirty="0">
                <a:latin typeface="Calibri" panose="020F0502020204030204" pitchFamily="34" charset="0"/>
              </a:rPr>
              <a:t>de uyarmaları ve şiddete tanıklık ettiklerinde zorbaya dur </a:t>
            </a:r>
            <a:r>
              <a:rPr lang="tr-TR" b="1" dirty="0" smtClean="0">
                <a:latin typeface="Calibri" panose="020F0502020204030204" pitchFamily="34" charset="0"/>
              </a:rPr>
              <a:t>demeleri, mağduru </a:t>
            </a:r>
            <a:r>
              <a:rPr lang="tr-TR" b="1" dirty="0">
                <a:latin typeface="Calibri" panose="020F0502020204030204" pitchFamily="34" charset="0"/>
              </a:rPr>
              <a:t>korumaya çalışmaları, en azından bir yetişkine haber </a:t>
            </a:r>
            <a:r>
              <a:rPr lang="tr-TR" b="1" dirty="0" smtClean="0">
                <a:latin typeface="Calibri" panose="020F0502020204030204" pitchFamily="34" charset="0"/>
              </a:rPr>
              <a:t>vermeleri gerektiğini </a:t>
            </a:r>
            <a:r>
              <a:rPr lang="tr-TR" b="1" dirty="0">
                <a:latin typeface="Calibri" panose="020F0502020204030204" pitchFamily="34" charset="0"/>
              </a:rPr>
              <a:t>belirtin.</a:t>
            </a:r>
            <a:endParaRPr lang="tr-TR" b="1" dirty="0"/>
          </a:p>
        </p:txBody>
      </p:sp>
      <p:sp>
        <p:nvSpPr>
          <p:cNvPr id="5" name="Dikdörtgen 4"/>
          <p:cNvSpPr/>
          <p:nvPr/>
        </p:nvSpPr>
        <p:spPr>
          <a:xfrm>
            <a:off x="1526030" y="783523"/>
            <a:ext cx="2685351" cy="369332"/>
          </a:xfrm>
          <a:prstGeom prst="rect">
            <a:avLst/>
          </a:prstGeom>
        </p:spPr>
        <p:txBody>
          <a:bodyPr wrap="none">
            <a:spAutoFit/>
          </a:bodyPr>
          <a:lstStyle/>
          <a:p>
            <a:pPr algn="ctr"/>
            <a:r>
              <a:rPr lang="tr-TR" b="1" dirty="0">
                <a:solidFill>
                  <a:srgbClr val="A53010"/>
                </a:solidFill>
                <a:latin typeface="Calibri,Bold"/>
              </a:rPr>
              <a:t>Pasif İzleyicileri Uyarın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2705855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699247" y="677956"/>
            <a:ext cx="8229600" cy="1143000"/>
          </a:xfrm>
        </p:spPr>
        <p:txBody>
          <a:bodyPr>
            <a:normAutofit fontScale="90000"/>
          </a:bodyPr>
          <a:lstStyle/>
          <a:p>
            <a:pPr algn="ctr"/>
            <a:r>
              <a:rPr lang="tr-TR" altLang="tr-TR" sz="4000" b="1" dirty="0" smtClean="0">
                <a:solidFill>
                  <a:srgbClr val="A53010"/>
                </a:solidFill>
                <a:latin typeface="Comic Sans MS" panose="030F0702030302020204" pitchFamily="66" charset="0"/>
              </a:rPr>
              <a:t>ZORBALIK DAVRANIŞININ SONUÇLARI </a:t>
            </a:r>
            <a:endParaRPr lang="tr-TR" altLang="tr-TR" sz="4000" dirty="0" smtClean="0">
              <a:solidFill>
                <a:srgbClr val="A53010"/>
              </a:solidFill>
            </a:endParaRPr>
          </a:p>
        </p:txBody>
      </p:sp>
      <p:sp>
        <p:nvSpPr>
          <p:cNvPr id="4" name="2 İçerik Yer Tutucusu"/>
          <p:cNvSpPr>
            <a:spLocks noGrp="1"/>
          </p:cNvSpPr>
          <p:nvPr>
            <p:ph idx="1"/>
          </p:nvPr>
        </p:nvSpPr>
        <p:spPr>
          <a:xfrm>
            <a:off x="699247" y="2022662"/>
            <a:ext cx="6309004" cy="4389438"/>
          </a:xfrm>
        </p:spPr>
        <p:txBody>
          <a:bodyPr>
            <a:normAutofit fontScale="92500" lnSpcReduction="10000"/>
          </a:bodyPr>
          <a:lstStyle/>
          <a:p>
            <a:pPr marL="0" indent="0" eaLnBrk="1" fontAlgn="auto" hangingPunct="1">
              <a:spcAft>
                <a:spcPts val="0"/>
              </a:spcAft>
              <a:buClr>
                <a:srgbClr val="861400"/>
              </a:buClr>
              <a:buNone/>
              <a:defRPr/>
            </a:pPr>
            <a:r>
              <a:rPr lang="tr-TR" sz="3200" b="1" dirty="0" smtClean="0">
                <a:solidFill>
                  <a:schemeClr val="tx1"/>
                </a:solidFill>
                <a:latin typeface="Informal Roman" panose="030604020304060B0204" pitchFamily="66" charset="0"/>
              </a:rPr>
              <a:t>Davranışa Maruz Kalan Çocuklar:</a:t>
            </a:r>
          </a:p>
          <a:p>
            <a:pPr eaLnBrk="1" fontAlgn="auto" hangingPunct="1">
              <a:spcAft>
                <a:spcPts val="0"/>
              </a:spcAft>
              <a:buClr>
                <a:srgbClr val="861400"/>
              </a:buClr>
              <a:buFont typeface="Wingdings" panose="05000000000000000000" pitchFamily="2" charset="2"/>
              <a:buChar char="Ø"/>
              <a:defRPr/>
            </a:pPr>
            <a:endParaRPr lang="tr-TR" sz="2800" i="1" dirty="0" smtClean="0">
              <a:solidFill>
                <a:schemeClr val="tx1"/>
              </a:solidFill>
              <a:latin typeface="Informal Roman" panose="030604020304060B0204" pitchFamily="66" charset="0"/>
            </a:endParaRP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Benlik saygısını yitirirler ve bunu geri kazanmak yıllarca sürebilir.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Kendine ve diğerlerine olan güvenini yitirebilirler.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Arkadaşlarından soyutlanabilir ve yalnız kalabilirler.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Depresyona girebilirler.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Devamsızlığı artabilir ya da okulu terk edebilirler.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Akademik başarılarında düşme meydana gelebilir.</a:t>
            </a:r>
          </a:p>
          <a:p>
            <a:pPr eaLnBrk="1" fontAlgn="auto" hangingPunct="1">
              <a:spcAft>
                <a:spcPts val="0"/>
              </a:spcAft>
              <a:buClr>
                <a:srgbClr val="861400"/>
              </a:buClr>
              <a:buFont typeface="Wingdings" panose="05000000000000000000" pitchFamily="2" charset="2"/>
              <a:buChar char="Ø"/>
              <a:defRPr/>
            </a:pPr>
            <a:r>
              <a:rPr lang="tr-TR" sz="2400" b="1" dirty="0" smtClean="0">
                <a:solidFill>
                  <a:schemeClr val="accent1">
                    <a:lumMod val="50000"/>
                  </a:schemeClr>
                </a:solidFill>
                <a:latin typeface="Informal Roman" panose="030604020304060B0204" pitchFamily="66" charset="0"/>
              </a:rPr>
              <a:t>Öfkesini başka çocuklara yönlendirebilirler.</a:t>
            </a:r>
          </a:p>
          <a:p>
            <a:pPr>
              <a:buClr>
                <a:srgbClr val="861400"/>
              </a:buClr>
              <a:buFont typeface="Wingdings" panose="05000000000000000000" pitchFamily="2" charset="2"/>
              <a:buChar char="Ø"/>
              <a:defRPr/>
            </a:pPr>
            <a:endParaRPr lang="tr-TR" sz="2000" dirty="0">
              <a:solidFill>
                <a:schemeClr val="tx1"/>
              </a:solidFill>
              <a:latin typeface="Informal Roman" panose="030604020304060B0204" pitchFamily="66"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48082" y="2554941"/>
            <a:ext cx="3801959" cy="4397188"/>
          </a:xfrm>
          <a:prstGeom prst="rect">
            <a:avLst/>
          </a:prstGeom>
        </p:spPr>
      </p:pic>
    </p:spTree>
    <p:extLst>
      <p:ext uri="{BB962C8B-B14F-4D97-AF65-F5344CB8AC3E}">
        <p14:creationId xmlns:p14="http://schemas.microsoft.com/office/powerpoint/2010/main" val="2049698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197" y="0"/>
            <a:ext cx="5257803" cy="6858000"/>
          </a:xfrm>
          <a:prstGeom prst="rect">
            <a:avLst/>
          </a:prstGeom>
        </p:spPr>
      </p:pic>
      <p:sp>
        <p:nvSpPr>
          <p:cNvPr id="4" name="1 Başlık"/>
          <p:cNvSpPr>
            <a:spLocks noGrp="1"/>
          </p:cNvSpPr>
          <p:nvPr>
            <p:ph type="title"/>
          </p:nvPr>
        </p:nvSpPr>
        <p:spPr>
          <a:xfrm>
            <a:off x="-699247" y="745191"/>
            <a:ext cx="8229600" cy="1143000"/>
          </a:xfrm>
        </p:spPr>
        <p:txBody>
          <a:bodyPr>
            <a:normAutofit/>
          </a:bodyPr>
          <a:lstStyle/>
          <a:p>
            <a:pPr algn="ctr"/>
            <a:r>
              <a:rPr lang="tr-TR" altLang="tr-TR" sz="3200" b="1" dirty="0" smtClean="0">
                <a:solidFill>
                  <a:srgbClr val="A53010"/>
                </a:solidFill>
                <a:latin typeface="Comic Sans MS" panose="030F0702030302020204" pitchFamily="66" charset="0"/>
              </a:rPr>
              <a:t>ZORBALIK </a:t>
            </a:r>
            <a:br>
              <a:rPr lang="tr-TR" altLang="tr-TR" sz="3200" b="1" dirty="0" smtClean="0">
                <a:solidFill>
                  <a:srgbClr val="A53010"/>
                </a:solidFill>
                <a:latin typeface="Comic Sans MS" panose="030F0702030302020204" pitchFamily="66" charset="0"/>
              </a:rPr>
            </a:br>
            <a:r>
              <a:rPr lang="tr-TR" altLang="tr-TR" sz="3200" b="1" dirty="0" smtClean="0">
                <a:solidFill>
                  <a:srgbClr val="A53010"/>
                </a:solidFill>
                <a:latin typeface="Comic Sans MS" panose="030F0702030302020204" pitchFamily="66" charset="0"/>
              </a:rPr>
              <a:t>DAVRANIŞININ SONUÇLARI</a:t>
            </a:r>
            <a:endParaRPr lang="tr-TR" altLang="tr-TR" sz="3200" dirty="0" smtClean="0">
              <a:solidFill>
                <a:srgbClr val="A53010"/>
              </a:solidFill>
            </a:endParaRPr>
          </a:p>
        </p:txBody>
      </p:sp>
      <p:sp>
        <p:nvSpPr>
          <p:cNvPr id="5" name="2 İçerik Yer Tutucusu"/>
          <p:cNvSpPr>
            <a:spLocks noGrp="1"/>
          </p:cNvSpPr>
          <p:nvPr>
            <p:ph idx="1"/>
          </p:nvPr>
        </p:nvSpPr>
        <p:spPr>
          <a:xfrm>
            <a:off x="416859" y="1987271"/>
            <a:ext cx="5997388" cy="4389437"/>
          </a:xfrm>
        </p:spPr>
        <p:txBody>
          <a:bodyPr>
            <a:normAutofit lnSpcReduction="10000"/>
          </a:bodyPr>
          <a:lstStyle/>
          <a:p>
            <a:pPr marL="0" indent="0" eaLnBrk="1" hangingPunct="1">
              <a:lnSpc>
                <a:spcPct val="90000"/>
              </a:lnSpc>
              <a:buNone/>
            </a:pPr>
            <a:r>
              <a:rPr lang="tr-TR" altLang="tr-TR" sz="2400" b="1" dirty="0" smtClean="0">
                <a:solidFill>
                  <a:schemeClr val="tx1"/>
                </a:solidFill>
                <a:latin typeface="Informal Roman" panose="030604020304060B0204" pitchFamily="66" charset="0"/>
              </a:rPr>
              <a:t>Zorbalık Davranışı Gösteren Çocuklar:</a:t>
            </a:r>
          </a:p>
          <a:p>
            <a:pPr eaLnBrk="1" hangingPunct="1">
              <a:lnSpc>
                <a:spcPct val="90000"/>
              </a:lnSpc>
              <a:buFont typeface="Wingdings" panose="05000000000000000000" pitchFamily="2" charset="2"/>
              <a:buChar char="Ø"/>
            </a:pPr>
            <a:endParaRPr lang="tr-TR" altLang="tr-TR" sz="2400" b="1" dirty="0" smtClean="0">
              <a:solidFill>
                <a:schemeClr val="tx1"/>
              </a:solidFill>
              <a:latin typeface="Informal Roman" panose="030604020304060B0204" pitchFamily="66" charset="0"/>
            </a:endParaRPr>
          </a:p>
          <a:p>
            <a:pPr eaLnBrk="1" hangingPunct="1">
              <a:lnSpc>
                <a:spcPct val="90000"/>
              </a:lnSpc>
              <a:buFont typeface="Wingdings" panose="05000000000000000000" pitchFamily="2" charset="2"/>
              <a:buChar char="Ø"/>
            </a:pPr>
            <a:r>
              <a:rPr lang="tr-TR" altLang="tr-TR" sz="2400" dirty="0" smtClean="0">
                <a:solidFill>
                  <a:schemeClr val="tx1"/>
                </a:solidFill>
                <a:latin typeface="Informal Roman" panose="030604020304060B0204" pitchFamily="66" charset="0"/>
              </a:rPr>
              <a:t>Yardım edilmezse ileriki yıllarda da başkalarının üzerindeki güçlerini kötüye kullanmaya devam eder ve başkaları için bir tehdit oluşturabilirler.</a:t>
            </a:r>
          </a:p>
          <a:p>
            <a:pPr eaLnBrk="1" hangingPunct="1">
              <a:lnSpc>
                <a:spcPct val="90000"/>
              </a:lnSpc>
              <a:buFont typeface="Wingdings" panose="05000000000000000000" pitchFamily="2" charset="2"/>
              <a:buChar char="Ø"/>
            </a:pPr>
            <a:endParaRPr lang="tr-TR" altLang="tr-TR" sz="2400" dirty="0" smtClean="0">
              <a:solidFill>
                <a:schemeClr val="tx1"/>
              </a:solidFill>
              <a:latin typeface="Informal Roman" panose="030604020304060B0204" pitchFamily="66" charset="0"/>
            </a:endParaRPr>
          </a:p>
          <a:p>
            <a:pPr eaLnBrk="1" hangingPunct="1">
              <a:lnSpc>
                <a:spcPct val="90000"/>
              </a:lnSpc>
              <a:buFont typeface="Wingdings" panose="05000000000000000000" pitchFamily="2" charset="2"/>
              <a:buChar char="Ø"/>
            </a:pPr>
            <a:r>
              <a:rPr lang="tr-TR" altLang="tr-TR" sz="2400" dirty="0" smtClean="0">
                <a:solidFill>
                  <a:schemeClr val="tx1"/>
                </a:solidFill>
                <a:latin typeface="Informal Roman" panose="030604020304060B0204" pitchFamily="66" charset="0"/>
              </a:rPr>
              <a:t>Soyutlanabilir ve yalnız kalabilirler.</a:t>
            </a:r>
          </a:p>
          <a:p>
            <a:pPr eaLnBrk="1" hangingPunct="1">
              <a:lnSpc>
                <a:spcPct val="90000"/>
              </a:lnSpc>
              <a:buFont typeface="Wingdings" panose="05000000000000000000" pitchFamily="2" charset="2"/>
              <a:buChar char="Ø"/>
            </a:pPr>
            <a:endParaRPr lang="tr-TR" altLang="tr-TR" sz="2400" dirty="0" smtClean="0">
              <a:solidFill>
                <a:schemeClr val="tx1"/>
              </a:solidFill>
              <a:latin typeface="Informal Roman" panose="030604020304060B0204" pitchFamily="66" charset="0"/>
            </a:endParaRPr>
          </a:p>
          <a:p>
            <a:pPr eaLnBrk="1" hangingPunct="1">
              <a:lnSpc>
                <a:spcPct val="90000"/>
              </a:lnSpc>
              <a:buFont typeface="Wingdings" panose="05000000000000000000" pitchFamily="2" charset="2"/>
              <a:buChar char="Ø"/>
            </a:pPr>
            <a:r>
              <a:rPr lang="tr-TR" altLang="tr-TR" sz="2400" dirty="0" smtClean="0">
                <a:solidFill>
                  <a:schemeClr val="tx1"/>
                </a:solidFill>
                <a:latin typeface="Informal Roman" panose="030604020304060B0204" pitchFamily="66" charset="0"/>
              </a:rPr>
              <a:t>Başkalarıyla işbirliğinin yarattığı mutluluk, manevi tatmin gibi olumlu duygulardan yoksun kalabilirler.</a:t>
            </a:r>
          </a:p>
        </p:txBody>
      </p:sp>
    </p:spTree>
    <p:extLst>
      <p:ext uri="{BB962C8B-B14F-4D97-AF65-F5344CB8AC3E}">
        <p14:creationId xmlns:p14="http://schemas.microsoft.com/office/powerpoint/2010/main" val="130562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5800" y="651062"/>
            <a:ext cx="8229600" cy="1143000"/>
          </a:xfrm>
        </p:spPr>
        <p:txBody>
          <a:bodyPr>
            <a:normAutofit/>
          </a:bodyPr>
          <a:lstStyle/>
          <a:p>
            <a:pPr algn="ctr"/>
            <a:r>
              <a:rPr lang="tr-TR" altLang="tr-TR" sz="3200" b="1" dirty="0" smtClean="0">
                <a:solidFill>
                  <a:srgbClr val="A53010"/>
                </a:solidFill>
                <a:latin typeface="Comic Sans MS" panose="030F0702030302020204" pitchFamily="66" charset="0"/>
              </a:rPr>
              <a:t>ZORBALIK DAVRANIŞININ SONUÇLARI </a:t>
            </a:r>
            <a:endParaRPr lang="tr-TR" altLang="tr-TR" sz="3200" dirty="0" smtClean="0">
              <a:solidFill>
                <a:srgbClr val="A53010"/>
              </a:solidFill>
            </a:endParaRPr>
          </a:p>
        </p:txBody>
      </p:sp>
      <p:sp>
        <p:nvSpPr>
          <p:cNvPr id="5" name="2 İçerik Yer Tutucusu"/>
          <p:cNvSpPr>
            <a:spLocks noGrp="1"/>
          </p:cNvSpPr>
          <p:nvPr>
            <p:ph idx="1"/>
          </p:nvPr>
        </p:nvSpPr>
        <p:spPr>
          <a:xfrm>
            <a:off x="2106122" y="1962834"/>
            <a:ext cx="5757226" cy="4389438"/>
          </a:xfrm>
        </p:spPr>
        <p:txBody>
          <a:bodyPr>
            <a:noAutofit/>
          </a:bodyPr>
          <a:lstStyle/>
          <a:p>
            <a:pPr marL="0" indent="0" eaLnBrk="1" hangingPunct="1">
              <a:buNone/>
            </a:pPr>
            <a:r>
              <a:rPr lang="tr-TR" altLang="tr-TR" sz="2400" b="1" dirty="0" smtClean="0">
                <a:solidFill>
                  <a:schemeClr val="tx1"/>
                </a:solidFill>
                <a:latin typeface="Informal Roman" panose="030604020304060B0204" pitchFamily="66" charset="0"/>
              </a:rPr>
              <a:t>Zorbalık Davranışlarına Şahit Olan Çocuklar:</a:t>
            </a:r>
          </a:p>
          <a:p>
            <a:pPr eaLnBrk="1" hangingPunct="1">
              <a:buFont typeface="Wingdings" panose="05000000000000000000" pitchFamily="2" charset="2"/>
              <a:buChar char="Ø"/>
            </a:pPr>
            <a:endParaRPr lang="tr-TR" altLang="tr-TR" sz="2400" i="1" dirty="0" smtClean="0">
              <a:solidFill>
                <a:schemeClr val="tx1"/>
              </a:solidFill>
              <a:latin typeface="Informal Roman" panose="030604020304060B0204" pitchFamily="66" charset="0"/>
            </a:endParaRPr>
          </a:p>
          <a:p>
            <a:pPr eaLnBrk="1" hangingPunct="1">
              <a:buFont typeface="Wingdings" panose="05000000000000000000" pitchFamily="2" charset="2"/>
              <a:buChar char="Ø"/>
            </a:pPr>
            <a:r>
              <a:rPr lang="tr-TR" altLang="tr-TR" sz="2400" dirty="0" smtClean="0">
                <a:solidFill>
                  <a:schemeClr val="tx1"/>
                </a:solidFill>
                <a:latin typeface="Informal Roman" panose="030604020304060B0204" pitchFamily="66" charset="0"/>
              </a:rPr>
              <a:t>Kendilerini güvende hissetmeyebilirler.</a:t>
            </a:r>
          </a:p>
          <a:p>
            <a:pPr eaLnBrk="1" hangingPunct="1">
              <a:buFont typeface="Wingdings" panose="05000000000000000000" pitchFamily="2" charset="2"/>
              <a:buChar char="Ø"/>
            </a:pPr>
            <a:endParaRPr lang="tr-TR" altLang="tr-TR" sz="2400" dirty="0" smtClean="0">
              <a:solidFill>
                <a:schemeClr val="tx1"/>
              </a:solidFill>
              <a:latin typeface="Informal Roman" panose="030604020304060B0204" pitchFamily="66" charset="0"/>
            </a:endParaRPr>
          </a:p>
          <a:p>
            <a:pPr eaLnBrk="1" hangingPunct="1">
              <a:buFont typeface="Wingdings" panose="05000000000000000000" pitchFamily="2" charset="2"/>
              <a:buChar char="Ø"/>
            </a:pPr>
            <a:r>
              <a:rPr lang="tr-TR" altLang="tr-TR" sz="2400" dirty="0" smtClean="0">
                <a:solidFill>
                  <a:schemeClr val="tx1"/>
                </a:solidFill>
                <a:latin typeface="Informal Roman" panose="030604020304060B0204" pitchFamily="66" charset="0"/>
              </a:rPr>
              <a:t>Kendilerini savunmak için sürekli tetik içinde bekleyebilirler.</a:t>
            </a:r>
          </a:p>
          <a:p>
            <a:pPr eaLnBrk="1" hangingPunct="1">
              <a:buFont typeface="Wingdings" panose="05000000000000000000" pitchFamily="2" charset="2"/>
              <a:buChar char="Ø"/>
            </a:pPr>
            <a:endParaRPr lang="tr-TR" altLang="tr-TR" sz="2400" dirty="0" smtClean="0">
              <a:solidFill>
                <a:schemeClr val="tx1"/>
              </a:solidFill>
              <a:latin typeface="Informal Roman" panose="030604020304060B0204" pitchFamily="66" charset="0"/>
            </a:endParaRPr>
          </a:p>
          <a:p>
            <a:pPr eaLnBrk="1" hangingPunct="1">
              <a:buFont typeface="Wingdings" panose="05000000000000000000" pitchFamily="2" charset="2"/>
              <a:buChar char="Ø"/>
            </a:pPr>
            <a:r>
              <a:rPr lang="tr-TR" altLang="tr-TR" sz="2400" dirty="0" smtClean="0">
                <a:solidFill>
                  <a:schemeClr val="tx1"/>
                </a:solidFill>
                <a:latin typeface="Informal Roman" panose="030604020304060B0204" pitchFamily="66" charset="0"/>
              </a:rPr>
              <a:t>Etraflarında olup biten şiddet davranışlarından dolayı mutsuzluk, üzüntü, korku, umutsuzluk gibi olumsuz duygulara sahip olabilirler.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46246" r="4946" b="43365"/>
          <a:stretch/>
        </p:blipFill>
        <p:spPr>
          <a:xfrm>
            <a:off x="7509827" y="825873"/>
            <a:ext cx="1990166" cy="2639233"/>
          </a:xfrm>
          <a:prstGeom prst="rect">
            <a:avLst/>
          </a:prstGeom>
        </p:spPr>
      </p:pic>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t="54129" r="48484"/>
          <a:stretch/>
        </p:blipFill>
        <p:spPr>
          <a:xfrm flipH="1">
            <a:off x="206546" y="4383457"/>
            <a:ext cx="2100577" cy="2137587"/>
          </a:xfrm>
          <a:prstGeom prst="rect">
            <a:avLst/>
          </a:prstGeom>
        </p:spPr>
      </p:pic>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r="53651" b="46304"/>
          <a:stretch/>
        </p:blipFill>
        <p:spPr>
          <a:xfrm flipH="1">
            <a:off x="219935" y="1222562"/>
            <a:ext cx="1889900" cy="2502273"/>
          </a:xfrm>
          <a:prstGeom prst="rect">
            <a:avLst/>
          </a:prstGeom>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49809" t="56544" b="-2137"/>
          <a:stretch/>
        </p:blipFill>
        <p:spPr>
          <a:xfrm>
            <a:off x="7658394" y="4530880"/>
            <a:ext cx="2046554" cy="2124635"/>
          </a:xfrm>
          <a:prstGeom prst="rect">
            <a:avLst/>
          </a:prstGeom>
        </p:spPr>
      </p:pic>
    </p:spTree>
    <p:extLst>
      <p:ext uri="{BB962C8B-B14F-4D97-AF65-F5344CB8AC3E}">
        <p14:creationId xmlns:p14="http://schemas.microsoft.com/office/powerpoint/2010/main" val="2699888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54271" y="676819"/>
            <a:ext cx="7697941" cy="584775"/>
          </a:xfrm>
          <a:prstGeom prst="rect">
            <a:avLst/>
          </a:prstGeom>
          <a:noFill/>
        </p:spPr>
        <p:txBody>
          <a:bodyPr wrap="none" rtlCol="0">
            <a:spAutoFit/>
          </a:bodyPr>
          <a:lstStyle/>
          <a:p>
            <a:r>
              <a:rPr lang="tr-TR" sz="3200" b="1" dirty="0" smtClean="0">
                <a:solidFill>
                  <a:srgbClr val="A53010"/>
                </a:solidFill>
              </a:rPr>
              <a:t>OKUL OLARAK YAPILMASI GEREKENLER</a:t>
            </a:r>
            <a:endParaRPr lang="tr-TR" sz="3200" b="1" dirty="0">
              <a:solidFill>
                <a:srgbClr val="A5301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987" y="1147466"/>
            <a:ext cx="8141225" cy="5699772"/>
          </a:xfrm>
          <a:prstGeom prst="rect">
            <a:avLst/>
          </a:prstGeom>
        </p:spPr>
      </p:pic>
    </p:spTree>
    <p:extLst>
      <p:ext uri="{BB962C8B-B14F-4D97-AF65-F5344CB8AC3E}">
        <p14:creationId xmlns:p14="http://schemas.microsoft.com/office/powerpoint/2010/main" val="258233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979301" y="1729068"/>
            <a:ext cx="8229600" cy="4591050"/>
          </a:xfrm>
        </p:spPr>
        <p:txBody>
          <a:bodyPr>
            <a:normAutofit/>
          </a:bodyPr>
          <a:lstStyle/>
          <a:p>
            <a:pPr>
              <a:defRPr/>
            </a:pPr>
            <a:r>
              <a:rPr lang="tr-TR" dirty="0" smtClean="0">
                <a:solidFill>
                  <a:schemeClr val="tx1"/>
                </a:solidFill>
              </a:rPr>
              <a:t>Zorbalık sadece zorba, kurban veya seyircileri değil tüm okul ortamını etkilemektedir. Bu nedenle zorba/kurban sorununun önlenmesi ve engellenmesine yönelik müdahaleler </a:t>
            </a:r>
            <a:r>
              <a:rPr lang="tr-TR" b="1" dirty="0" smtClean="0">
                <a:solidFill>
                  <a:schemeClr val="tx1"/>
                </a:solidFill>
              </a:rPr>
              <a:t>okul düzeyinde</a:t>
            </a:r>
            <a:r>
              <a:rPr lang="tr-TR" dirty="0" smtClean="0">
                <a:solidFill>
                  <a:schemeClr val="tx1"/>
                </a:solidFill>
              </a:rPr>
              <a:t>, </a:t>
            </a:r>
            <a:r>
              <a:rPr lang="tr-TR" b="1" dirty="0" smtClean="0">
                <a:solidFill>
                  <a:schemeClr val="tx1"/>
                </a:solidFill>
              </a:rPr>
              <a:t>sınıf düzeyinde </a:t>
            </a:r>
            <a:r>
              <a:rPr lang="tr-TR" dirty="0" smtClean="0">
                <a:solidFill>
                  <a:schemeClr val="tx1"/>
                </a:solidFill>
              </a:rPr>
              <a:t>ve </a:t>
            </a:r>
            <a:r>
              <a:rPr lang="tr-TR" b="1" dirty="0" smtClean="0">
                <a:solidFill>
                  <a:schemeClr val="tx1"/>
                </a:solidFill>
              </a:rPr>
              <a:t>bireysel düzeyde </a:t>
            </a:r>
            <a:r>
              <a:rPr lang="tr-TR" dirty="0" smtClean="0">
                <a:solidFill>
                  <a:schemeClr val="tx1"/>
                </a:solidFill>
              </a:rPr>
              <a:t>bütüncül olarak planlanır ve uygulanır. </a:t>
            </a:r>
          </a:p>
          <a:p>
            <a:pPr>
              <a:defRPr/>
            </a:pPr>
            <a:endParaRPr lang="tr-TR" dirty="0" smtClean="0">
              <a:solidFill>
                <a:schemeClr val="tx1"/>
              </a:solidFill>
            </a:endParaRPr>
          </a:p>
          <a:p>
            <a:pPr>
              <a:defRPr/>
            </a:pPr>
            <a:r>
              <a:rPr lang="tr-TR" dirty="0" smtClean="0">
                <a:solidFill>
                  <a:schemeClr val="tx1"/>
                </a:solidFill>
              </a:rPr>
              <a:t>Bu şekilde öğrenciler sürekli olarak değişik kişi ve kaynaklardan tutarlı mesajlar alırlar. Öğrencilere verilen temel mesaj şudur: </a:t>
            </a:r>
          </a:p>
          <a:p>
            <a:pPr marL="0" indent="0">
              <a:buFont typeface="Wingdings 2" panose="05020102010507070707" pitchFamily="18" charset="2"/>
              <a:buNone/>
              <a:defRPr/>
            </a:pPr>
            <a:endParaRPr lang="tr-TR" dirty="0" smtClean="0">
              <a:solidFill>
                <a:schemeClr val="tx1"/>
              </a:solidFill>
            </a:endParaRPr>
          </a:p>
          <a:p>
            <a:pPr marL="0" indent="0" algn="ctr">
              <a:buFont typeface="Wingdings 2" panose="05020102010507070707" pitchFamily="18" charset="2"/>
              <a:buNone/>
              <a:defRPr/>
            </a:pPr>
            <a:r>
              <a:rPr lang="tr-TR" b="1" dirty="0" smtClean="0">
                <a:solidFill>
                  <a:schemeClr val="tx1"/>
                </a:solidFill>
              </a:rPr>
              <a:t>Bizim Okulumuzda Zorbalığa İzin Verilmez. Zorbalığa Engel Olmak İçin Ne Gerekiyorsa Yapacağız.</a:t>
            </a:r>
          </a:p>
          <a:p>
            <a:pPr>
              <a:defRPr/>
            </a:pPr>
            <a:endParaRPr lang="tr-TR" dirty="0" smtClean="0">
              <a:solidFill>
                <a:schemeClr val="tx1"/>
              </a:solidFill>
            </a:endParaRPr>
          </a:p>
          <a:p>
            <a:pPr>
              <a:defRPr/>
            </a:pPr>
            <a:endParaRPr lang="tr-TR" dirty="0">
              <a:solidFill>
                <a:schemeClr val="tx1"/>
              </a:solidFill>
            </a:endParaRPr>
          </a:p>
        </p:txBody>
      </p:sp>
      <p:sp>
        <p:nvSpPr>
          <p:cNvPr id="5" name="Metin kutusu 4"/>
          <p:cNvSpPr txBox="1"/>
          <p:nvPr/>
        </p:nvSpPr>
        <p:spPr>
          <a:xfrm>
            <a:off x="1430984" y="753036"/>
            <a:ext cx="8528297" cy="400110"/>
          </a:xfrm>
          <a:prstGeom prst="rect">
            <a:avLst/>
          </a:prstGeom>
          <a:noFill/>
        </p:spPr>
        <p:txBody>
          <a:bodyPr wrap="none" rtlCol="0">
            <a:spAutoFit/>
          </a:bodyPr>
          <a:lstStyle/>
          <a:p>
            <a:r>
              <a:rPr lang="tr-TR" sz="2000" b="1" dirty="0" smtClean="0">
                <a:solidFill>
                  <a:srgbClr val="A53010"/>
                </a:solidFill>
              </a:rPr>
              <a:t>ZORBALIĞI ÖNLEMEDE BÜTÜNCÜL OKUL YAKLAŞIMI SERGİLENMELİDİR</a:t>
            </a:r>
            <a:endParaRPr lang="tr-TR" sz="2000" b="1" dirty="0">
              <a:solidFill>
                <a:srgbClr val="A53010"/>
              </a:solidFill>
            </a:endParaRPr>
          </a:p>
        </p:txBody>
      </p:sp>
    </p:spTree>
    <p:extLst>
      <p:ext uri="{BB962C8B-B14F-4D97-AF65-F5344CB8AC3E}">
        <p14:creationId xmlns:p14="http://schemas.microsoft.com/office/powerpoint/2010/main" val="743102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1344706" y="1686019"/>
            <a:ext cx="8229600" cy="34104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altLang="tr-TR" sz="2200" dirty="0" smtClean="0">
                <a:solidFill>
                  <a:schemeClr val="tx1"/>
                </a:solidFill>
                <a:latin typeface="Comic Sans MS" panose="030F0702030302020204" pitchFamily="66" charset="0"/>
              </a:rPr>
              <a:t>Okullarda zorbalığı önleme amacıyla yapılan çalışmalar; zorbaca davranışları </a:t>
            </a:r>
            <a:r>
              <a:rPr lang="tr-TR" altLang="tr-TR" sz="2200" b="1" dirty="0" smtClean="0">
                <a:solidFill>
                  <a:srgbClr val="C00000"/>
                </a:solidFill>
                <a:latin typeface="Comic Sans MS" panose="030F0702030302020204" pitchFamily="66" charset="0"/>
              </a:rPr>
              <a:t>önleme</a:t>
            </a:r>
            <a:r>
              <a:rPr lang="tr-TR" altLang="tr-TR" sz="2200" b="1" dirty="0" smtClean="0">
                <a:solidFill>
                  <a:schemeClr val="tx1"/>
                </a:solidFill>
                <a:latin typeface="Comic Sans MS" panose="030F0702030302020204" pitchFamily="66" charset="0"/>
              </a:rPr>
              <a:t>,</a:t>
            </a:r>
            <a:r>
              <a:rPr lang="tr-TR" altLang="tr-TR" sz="2200" dirty="0" smtClean="0">
                <a:solidFill>
                  <a:schemeClr val="tx1"/>
                </a:solidFill>
                <a:latin typeface="Comic Sans MS" panose="030F0702030302020204" pitchFamily="66" charset="0"/>
              </a:rPr>
              <a:t> var olan zorbaca davranışlara </a:t>
            </a:r>
            <a:r>
              <a:rPr lang="tr-TR" altLang="tr-TR" sz="2200" b="1" dirty="0" smtClean="0">
                <a:solidFill>
                  <a:srgbClr val="C00000"/>
                </a:solidFill>
                <a:latin typeface="Comic Sans MS" panose="030F0702030302020204" pitchFamily="66" charset="0"/>
              </a:rPr>
              <a:t>müdahale etme ve durdurma</a:t>
            </a:r>
            <a:r>
              <a:rPr lang="tr-TR" altLang="tr-TR" sz="2200" b="1" dirty="0" smtClean="0">
                <a:solidFill>
                  <a:schemeClr val="tx1"/>
                </a:solidFill>
                <a:latin typeface="Comic Sans MS" panose="030F0702030302020204" pitchFamily="66" charset="0"/>
              </a:rPr>
              <a:t>, </a:t>
            </a:r>
            <a:r>
              <a:rPr lang="tr-TR" altLang="tr-TR" sz="2200" dirty="0" smtClean="0">
                <a:solidFill>
                  <a:schemeClr val="tx1"/>
                </a:solidFill>
                <a:latin typeface="Comic Sans MS" panose="030F0702030302020204" pitchFamily="66" charset="0"/>
              </a:rPr>
              <a:t>zorbaca davranışa karışan zorba ve kurban çocukları </a:t>
            </a:r>
            <a:r>
              <a:rPr lang="tr-TR" altLang="tr-TR" sz="2200" b="1" dirty="0" smtClean="0">
                <a:solidFill>
                  <a:srgbClr val="C00000"/>
                </a:solidFill>
                <a:latin typeface="Comic Sans MS" panose="030F0702030302020204" pitchFamily="66" charset="0"/>
              </a:rPr>
              <a:t>iyileştirme</a:t>
            </a:r>
            <a:r>
              <a:rPr lang="tr-TR" altLang="tr-TR" sz="2200" dirty="0" smtClean="0">
                <a:solidFill>
                  <a:schemeClr val="tx1"/>
                </a:solidFill>
                <a:latin typeface="Comic Sans MS" panose="030F0702030302020204" pitchFamily="66" charset="0"/>
              </a:rPr>
              <a:t> çalışmaları olmak üzere üç temel amaç taşımaktadır. </a:t>
            </a:r>
          </a:p>
          <a:p>
            <a:endParaRPr lang="tr-TR" altLang="tr-TR" sz="2200" dirty="0" smtClean="0">
              <a:solidFill>
                <a:schemeClr val="tx1"/>
              </a:solidFill>
              <a:latin typeface="Comic Sans MS" panose="030F0702030302020204" pitchFamily="66" charset="0"/>
            </a:endParaRPr>
          </a:p>
          <a:p>
            <a:r>
              <a:rPr lang="tr-TR" altLang="tr-TR" sz="2200" dirty="0" smtClean="0">
                <a:solidFill>
                  <a:schemeClr val="tx1"/>
                </a:solidFill>
                <a:latin typeface="Comic Sans MS" panose="030F0702030302020204" pitchFamily="66" charset="0"/>
              </a:rPr>
              <a:t>Önleme, müdahale ve iyileştirme çalışmaları birbirinden kesin çizgilerle ayrılmazlar ve bu alanlarda yapılacak tüm çalışmalar üç temel amacı da aynı anda içermelidir. </a:t>
            </a:r>
          </a:p>
        </p:txBody>
      </p:sp>
    </p:spTree>
    <p:extLst>
      <p:ext uri="{BB962C8B-B14F-4D97-AF65-F5344CB8AC3E}">
        <p14:creationId xmlns:p14="http://schemas.microsoft.com/office/powerpoint/2010/main" val="222841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492623" y="1183341"/>
            <a:ext cx="7664824" cy="923330"/>
          </a:xfrm>
          <a:prstGeom prst="rect">
            <a:avLst/>
          </a:prstGeom>
          <a:noFill/>
        </p:spPr>
        <p:txBody>
          <a:bodyPr wrap="square" rtlCol="0">
            <a:spAutoFit/>
          </a:bodyPr>
          <a:lstStyle/>
          <a:p>
            <a:pPr algn="ctr"/>
            <a:r>
              <a:rPr lang="tr-TR" b="1" dirty="0" smtClean="0">
                <a:solidFill>
                  <a:schemeClr val="accent6">
                    <a:lumMod val="50000"/>
                  </a:schemeClr>
                </a:solidFill>
              </a:rPr>
              <a:t>Zorbalıkla ilgili yapılacak tüm çalışmaların temelini YETİŞKİNLER (idareci, öğretmen, veli) oluşturur. Yetişkinlerin düşünce, davranış ve tutumlarındaki değişimler çalışmayı başarıya ulaştıracaktır. </a:t>
            </a:r>
            <a:endParaRPr lang="tr-TR" b="1" dirty="0">
              <a:solidFill>
                <a:schemeClr val="accent6">
                  <a:lumMod val="50000"/>
                </a:schemeClr>
              </a:solidFill>
            </a:endParaRPr>
          </a:p>
        </p:txBody>
      </p:sp>
      <p:sp>
        <p:nvSpPr>
          <p:cNvPr id="5" name="İçerik Yer Tutucusu 2"/>
          <p:cNvSpPr>
            <a:spLocks noGrp="1"/>
          </p:cNvSpPr>
          <p:nvPr>
            <p:ph idx="1"/>
          </p:nvPr>
        </p:nvSpPr>
        <p:spPr>
          <a:xfrm>
            <a:off x="1259541" y="2468563"/>
            <a:ext cx="7897906" cy="4389437"/>
          </a:xfrm>
        </p:spPr>
        <p:txBody>
          <a:bodyPr>
            <a:normAutofit/>
          </a:bodyPr>
          <a:lstStyle/>
          <a:p>
            <a:pPr marL="0" indent="0">
              <a:buFont typeface="Wingdings 2" panose="05020102010507070707" pitchFamily="18" charset="2"/>
              <a:buNone/>
              <a:defRPr/>
            </a:pPr>
            <a:r>
              <a:rPr lang="tr-TR" b="1" dirty="0" smtClean="0">
                <a:solidFill>
                  <a:schemeClr val="tx1"/>
                </a:solidFill>
                <a:latin typeface="Comic Sans MS" panose="030F0702030302020204" pitchFamily="66" charset="0"/>
              </a:rPr>
              <a:t>Bütüncül Okul Yaklaşımı Yetişkinlerin (idareci, öğretmen ve veli);</a:t>
            </a:r>
          </a:p>
          <a:p>
            <a:pPr>
              <a:defRPr/>
            </a:pPr>
            <a:r>
              <a:rPr lang="tr-TR" dirty="0" smtClean="0">
                <a:solidFill>
                  <a:schemeClr val="tx1"/>
                </a:solidFill>
                <a:latin typeface="Comic Sans MS" panose="030F0702030302020204" pitchFamily="66" charset="0"/>
              </a:rPr>
              <a:t>Olumlu rol model olmalarını, </a:t>
            </a:r>
          </a:p>
          <a:p>
            <a:pPr>
              <a:defRPr/>
            </a:pPr>
            <a:r>
              <a:rPr lang="tr-TR" dirty="0" smtClean="0">
                <a:solidFill>
                  <a:schemeClr val="tx1"/>
                </a:solidFill>
                <a:latin typeface="Comic Sans MS" panose="030F0702030302020204" pitchFamily="66" charset="0"/>
              </a:rPr>
              <a:t>Öğrencilere karşı sıcak ve sevecen bir okul ikliminin yaratılmasını, </a:t>
            </a:r>
          </a:p>
          <a:p>
            <a:pPr>
              <a:defRPr/>
            </a:pPr>
            <a:r>
              <a:rPr lang="tr-TR" dirty="0" smtClean="0">
                <a:solidFill>
                  <a:schemeClr val="tx1"/>
                </a:solidFill>
                <a:latin typeface="Comic Sans MS" panose="030F0702030302020204" pitchFamily="66" charset="0"/>
              </a:rPr>
              <a:t>Kabul edilmeyen davranışlar konusunda net ve tutarlı davranışlar sergilenmesini, </a:t>
            </a:r>
          </a:p>
          <a:p>
            <a:pPr>
              <a:defRPr/>
            </a:pPr>
            <a:r>
              <a:rPr lang="tr-TR" dirty="0" smtClean="0">
                <a:solidFill>
                  <a:schemeClr val="tx1"/>
                </a:solidFill>
                <a:latin typeface="Comic Sans MS" panose="030F0702030302020204" pitchFamily="66" charset="0"/>
              </a:rPr>
              <a:t>Düşmanca ve fiziksel cezaların kullanılmamasını,</a:t>
            </a:r>
          </a:p>
          <a:p>
            <a:pPr>
              <a:defRPr/>
            </a:pPr>
            <a:r>
              <a:rPr lang="tr-TR" dirty="0" smtClean="0">
                <a:solidFill>
                  <a:schemeClr val="tx1"/>
                </a:solidFill>
                <a:latin typeface="Comic Sans MS" panose="030F0702030302020204" pitchFamily="66" charset="0"/>
              </a:rPr>
              <a:t>Kurallara uyulmadığında yaptırımların tutarlı bir şekilde uygulandığı bir okul ortamını geliştirmeyi amaçlar.</a:t>
            </a:r>
          </a:p>
          <a:p>
            <a:pPr>
              <a:defRPr/>
            </a:pPr>
            <a:endParaRPr lang="tr-TR" dirty="0">
              <a:solidFill>
                <a:schemeClr val="tx1"/>
              </a:solidFill>
            </a:endParaRPr>
          </a:p>
        </p:txBody>
      </p:sp>
    </p:spTree>
    <p:extLst>
      <p:ext uri="{BB962C8B-B14F-4D97-AF65-F5344CB8AC3E}">
        <p14:creationId xmlns:p14="http://schemas.microsoft.com/office/powerpoint/2010/main" val="165257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6896"/>
            <a:ext cx="9906000" cy="6884895"/>
          </a:xfrm>
          <a:prstGeom prst="rect">
            <a:avLst/>
          </a:prstGeom>
        </p:spPr>
      </p:pic>
      <p:sp>
        <p:nvSpPr>
          <p:cNvPr id="2" name="Dikdörtgen 1"/>
          <p:cNvSpPr/>
          <p:nvPr/>
        </p:nvSpPr>
        <p:spPr>
          <a:xfrm>
            <a:off x="1559860" y="6523330"/>
            <a:ext cx="8346140" cy="307777"/>
          </a:xfrm>
          <a:prstGeom prst="rect">
            <a:avLst/>
          </a:prstGeom>
        </p:spPr>
        <p:txBody>
          <a:bodyPr wrap="square">
            <a:spAutoFit/>
          </a:bodyPr>
          <a:lstStyle/>
          <a:p>
            <a:r>
              <a:rPr lang="tr-TR" sz="1400" b="1" dirty="0"/>
              <a:t>OKULLARDA ŞİDDET VE </a:t>
            </a:r>
            <a:r>
              <a:rPr lang="tr-TR" sz="1400" b="1" dirty="0" smtClean="0"/>
              <a:t>ZORBALIĞIN ÖNLENMESİ ÖĞRETMEN </a:t>
            </a:r>
            <a:r>
              <a:rPr lang="tr-TR" sz="1400" b="1" dirty="0"/>
              <a:t>EL </a:t>
            </a:r>
            <a:r>
              <a:rPr lang="tr-TR" sz="1400" b="1" dirty="0" smtClean="0"/>
              <a:t>KİTABI’NDAN YARARLANILMIŞTIR.</a:t>
            </a:r>
            <a:endParaRPr lang="tr-TR" sz="1400"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730" y="1264024"/>
            <a:ext cx="4276163" cy="4276163"/>
          </a:xfrm>
          <a:prstGeom prst="rect">
            <a:avLst/>
          </a:prstGeom>
        </p:spPr>
      </p:pic>
    </p:spTree>
    <p:extLst>
      <p:ext uri="{BB962C8B-B14F-4D97-AF65-F5344CB8AC3E}">
        <p14:creationId xmlns:p14="http://schemas.microsoft.com/office/powerpoint/2010/main" val="3178662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893676" y="2127163"/>
            <a:ext cx="2575098" cy="2575098"/>
          </a:xfrm>
          <a:prstGeom prst="roundRect">
            <a:avLst/>
          </a:prstGeom>
          <a:blipFill rotWithShape="0">
            <a:blip r:embed="rId2">
              <a:extLst>
                <a:ext uri="{BEBA8EAE-BF5A-486C-A8C5-ECC9F3942E4B}">
                  <a14:imgProps xmlns:a14="http://schemas.microsoft.com/office/drawing/2010/main">
                    <a14:imgLayer r:embed="rId3">
                      <a14:imgEffect>
                        <a14:artisticPlasticWrap/>
                      </a14:imgEffect>
                      <a14:imgEffect>
                        <a14:saturation sat="300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kış Çizelgesi: Bağlayıcı 5"/>
          <p:cNvSpPr/>
          <p:nvPr/>
        </p:nvSpPr>
        <p:spPr>
          <a:xfrm>
            <a:off x="4286250" y="1069888"/>
            <a:ext cx="1600200" cy="1543050"/>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1400" b="1" dirty="0" smtClean="0"/>
              <a:t>Doğrudan </a:t>
            </a:r>
            <a:r>
              <a:rPr lang="tr-TR" sz="1400" b="1" dirty="0"/>
              <a:t>Z</a:t>
            </a:r>
            <a:r>
              <a:rPr lang="tr-TR" sz="1400" b="1" dirty="0" smtClean="0"/>
              <a:t>orba Davranış</a:t>
            </a:r>
            <a:endParaRPr lang="tr-TR" sz="1400" b="1" dirty="0"/>
          </a:p>
        </p:txBody>
      </p:sp>
      <p:sp>
        <p:nvSpPr>
          <p:cNvPr id="7" name="Akış Çizelgesi: Bağlayıcı 6"/>
          <p:cNvSpPr/>
          <p:nvPr/>
        </p:nvSpPr>
        <p:spPr>
          <a:xfrm>
            <a:off x="4286250" y="4208375"/>
            <a:ext cx="1600200" cy="1543050"/>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600" b="1" dirty="0" smtClean="0">
                <a:solidFill>
                  <a:schemeClr val="bg1"/>
                </a:solidFill>
              </a:rPr>
              <a:t>Dolaylı Zorba Davranış</a:t>
            </a:r>
            <a:endParaRPr lang="tr-TR" sz="1600" b="1" dirty="0">
              <a:solidFill>
                <a:schemeClr val="bg1"/>
              </a:solidFill>
            </a:endParaRPr>
          </a:p>
        </p:txBody>
      </p:sp>
      <p:sp>
        <p:nvSpPr>
          <p:cNvPr id="2" name="Dikdörtgen 1"/>
          <p:cNvSpPr/>
          <p:nvPr/>
        </p:nvSpPr>
        <p:spPr>
          <a:xfrm>
            <a:off x="6262691" y="784135"/>
            <a:ext cx="3390900" cy="2246769"/>
          </a:xfrm>
          <a:prstGeom prst="rect">
            <a:avLst/>
          </a:prstGeom>
          <a:ln>
            <a:solidFill>
              <a:srgbClr val="CD4223"/>
            </a:solidFill>
          </a:ln>
        </p:spPr>
        <p:txBody>
          <a:bodyPr wrap="square">
            <a:spAutoFit/>
          </a:bodyPr>
          <a:lstStyle/>
          <a:p>
            <a:pPr lvl="0"/>
            <a:r>
              <a:rPr lang="tr-TR" sz="1400" b="1" dirty="0">
                <a:solidFill>
                  <a:srgbClr val="CD4223"/>
                </a:solidFill>
              </a:rPr>
              <a:t>Yumruklama, dürtme, itme, vurma</a:t>
            </a:r>
          </a:p>
          <a:p>
            <a:pPr lvl="0"/>
            <a:r>
              <a:rPr lang="tr-TR" sz="1400" b="1" dirty="0">
                <a:solidFill>
                  <a:srgbClr val="CD4223"/>
                </a:solidFill>
              </a:rPr>
              <a:t>Bağırma, ısırma, tükürme</a:t>
            </a:r>
          </a:p>
          <a:p>
            <a:pPr lvl="0"/>
            <a:r>
              <a:rPr lang="tr-TR" sz="1400" b="1" dirty="0">
                <a:solidFill>
                  <a:srgbClr val="CD4223"/>
                </a:solidFill>
              </a:rPr>
              <a:t>Küfür ya da hakaret etme, tehdit etme</a:t>
            </a:r>
          </a:p>
          <a:p>
            <a:pPr lvl="0"/>
            <a:r>
              <a:rPr lang="tr-TR" sz="1400" b="1" dirty="0">
                <a:solidFill>
                  <a:srgbClr val="CD4223"/>
                </a:solidFill>
              </a:rPr>
              <a:t>Utanç verici veya zalimce şakalar yapma</a:t>
            </a:r>
          </a:p>
          <a:p>
            <a:pPr lvl="0"/>
            <a:r>
              <a:rPr lang="tr-TR" sz="1400" b="1" dirty="0">
                <a:solidFill>
                  <a:srgbClr val="CD4223"/>
                </a:solidFill>
              </a:rPr>
              <a:t>Din, sosyal imkansızlıklar, maddi durum ya da sosyal statüyle alay etme, şaka </a:t>
            </a:r>
            <a:r>
              <a:rPr lang="tr-TR" sz="1400" b="1" dirty="0" smtClean="0">
                <a:solidFill>
                  <a:srgbClr val="CD4223"/>
                </a:solidFill>
              </a:rPr>
              <a:t>yapma</a:t>
            </a:r>
          </a:p>
          <a:p>
            <a:pPr lvl="0" algn="ctr"/>
            <a:r>
              <a:rPr lang="tr-TR" sz="1400" b="1" dirty="0" smtClean="0">
                <a:solidFill>
                  <a:srgbClr val="CD4223"/>
                </a:solidFill>
              </a:rPr>
              <a:t>.</a:t>
            </a:r>
          </a:p>
          <a:p>
            <a:pPr lvl="0" algn="ctr"/>
            <a:r>
              <a:rPr lang="tr-TR" sz="1400" b="1" dirty="0" smtClean="0">
                <a:solidFill>
                  <a:srgbClr val="CD4223"/>
                </a:solidFill>
              </a:rPr>
              <a:t>.</a:t>
            </a:r>
          </a:p>
          <a:p>
            <a:pPr lvl="0" algn="ctr"/>
            <a:r>
              <a:rPr lang="tr-TR" sz="1400" b="1" dirty="0">
                <a:solidFill>
                  <a:srgbClr val="CD4223"/>
                </a:solidFill>
              </a:rPr>
              <a:t>.</a:t>
            </a:r>
          </a:p>
        </p:txBody>
      </p:sp>
      <p:sp>
        <p:nvSpPr>
          <p:cNvPr id="3" name="Dikdörtgen 2"/>
          <p:cNvSpPr/>
          <p:nvPr/>
        </p:nvSpPr>
        <p:spPr>
          <a:xfrm>
            <a:off x="6262691" y="3621332"/>
            <a:ext cx="3390900" cy="3108543"/>
          </a:xfrm>
          <a:prstGeom prst="rect">
            <a:avLst/>
          </a:prstGeom>
          <a:ln>
            <a:solidFill>
              <a:srgbClr val="4FA9C1"/>
            </a:solidFill>
          </a:ln>
        </p:spPr>
        <p:txBody>
          <a:bodyPr wrap="square">
            <a:spAutoFit/>
          </a:bodyPr>
          <a:lstStyle/>
          <a:p>
            <a:pPr lvl="0"/>
            <a:r>
              <a:rPr lang="tr-TR" sz="1400" b="1" dirty="0">
                <a:solidFill>
                  <a:srgbClr val="4FA9C1"/>
                </a:solidFill>
              </a:rPr>
              <a:t>Reddetme, kabul etmeme, şantaj</a:t>
            </a:r>
          </a:p>
          <a:p>
            <a:pPr lvl="0"/>
            <a:r>
              <a:rPr lang="tr-TR" sz="1400" b="1" dirty="0">
                <a:solidFill>
                  <a:srgbClr val="4FA9C1"/>
                </a:solidFill>
              </a:rPr>
              <a:t>Nefret dolu bakma, </a:t>
            </a:r>
          </a:p>
          <a:p>
            <a:pPr lvl="0"/>
            <a:r>
              <a:rPr lang="tr-TR" sz="1400" b="1" dirty="0">
                <a:solidFill>
                  <a:srgbClr val="4FA9C1"/>
                </a:solidFill>
              </a:rPr>
              <a:t>Küfür içeren el kol hareketleri yapma</a:t>
            </a:r>
          </a:p>
          <a:p>
            <a:pPr lvl="0"/>
            <a:r>
              <a:rPr lang="tr-TR" sz="1400" b="1" dirty="0">
                <a:solidFill>
                  <a:srgbClr val="4FA9C1"/>
                </a:solidFill>
              </a:rPr>
              <a:t>Hakaret edici ya da küçük düşürücü notlar yazma</a:t>
            </a:r>
          </a:p>
          <a:p>
            <a:pPr lvl="0"/>
            <a:r>
              <a:rPr lang="tr-TR" sz="1400" b="1" dirty="0">
                <a:solidFill>
                  <a:srgbClr val="4FA9C1"/>
                </a:solidFill>
              </a:rPr>
              <a:t>Zarar verici söylenti ya da dedikodu yayma</a:t>
            </a:r>
          </a:p>
          <a:p>
            <a:pPr lvl="0"/>
            <a:r>
              <a:rPr lang="tr-TR" sz="1400" b="1" dirty="0">
                <a:solidFill>
                  <a:srgbClr val="4FA9C1"/>
                </a:solidFill>
              </a:rPr>
              <a:t>Kendi çıkarları için arkadaşlarını kullanma</a:t>
            </a:r>
          </a:p>
          <a:p>
            <a:pPr lvl="0"/>
            <a:r>
              <a:rPr lang="tr-TR" sz="1400" b="1" dirty="0">
                <a:solidFill>
                  <a:srgbClr val="4FA9C1"/>
                </a:solidFill>
              </a:rPr>
              <a:t>Web sitelerinde karalayıcı yazılar yazma</a:t>
            </a:r>
          </a:p>
          <a:p>
            <a:pPr lvl="0"/>
            <a:r>
              <a:rPr lang="tr-TR" sz="1400" b="1" dirty="0">
                <a:solidFill>
                  <a:srgbClr val="4FA9C1"/>
                </a:solidFill>
              </a:rPr>
              <a:t>Yokmuş gibi davranma</a:t>
            </a:r>
          </a:p>
          <a:p>
            <a:pPr lvl="0"/>
            <a:r>
              <a:rPr lang="tr-TR" sz="1400" b="1" dirty="0">
                <a:solidFill>
                  <a:srgbClr val="4FA9C1"/>
                </a:solidFill>
              </a:rPr>
              <a:t>Gruptan dışlama </a:t>
            </a:r>
            <a:endParaRPr lang="tr-TR" sz="1400" b="1" dirty="0" smtClean="0">
              <a:solidFill>
                <a:srgbClr val="4FA9C1"/>
              </a:solidFill>
            </a:endParaRPr>
          </a:p>
          <a:p>
            <a:pPr lvl="0" algn="ctr"/>
            <a:r>
              <a:rPr lang="tr-TR" sz="1400" b="1" dirty="0" smtClean="0">
                <a:solidFill>
                  <a:srgbClr val="4FA9C1"/>
                </a:solidFill>
              </a:rPr>
              <a:t>.</a:t>
            </a:r>
          </a:p>
          <a:p>
            <a:pPr lvl="0" algn="ctr"/>
            <a:r>
              <a:rPr lang="tr-TR" sz="1400" b="1" dirty="0" smtClean="0">
                <a:solidFill>
                  <a:srgbClr val="4FA9C1"/>
                </a:solidFill>
              </a:rPr>
              <a:t>.</a:t>
            </a:r>
          </a:p>
          <a:p>
            <a:pPr lvl="0" algn="ctr"/>
            <a:r>
              <a:rPr lang="tr-TR" sz="1400" b="1" dirty="0">
                <a:solidFill>
                  <a:srgbClr val="4FA9C1"/>
                </a:solidFill>
              </a:rPr>
              <a:t>.</a:t>
            </a:r>
          </a:p>
        </p:txBody>
      </p:sp>
      <p:cxnSp>
        <p:nvCxnSpPr>
          <p:cNvPr id="8" name="Düz Bağlayıcı 7"/>
          <p:cNvCxnSpPr/>
          <p:nvPr/>
        </p:nvCxnSpPr>
        <p:spPr>
          <a:xfrm flipV="1">
            <a:off x="3300413" y="1928813"/>
            <a:ext cx="1171575" cy="457200"/>
          </a:xfrm>
          <a:prstGeom prst="line">
            <a:avLst/>
          </a:prstGeom>
          <a:ln w="28575">
            <a:solidFill>
              <a:srgbClr val="CD4223"/>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3300413" y="4443413"/>
            <a:ext cx="1171575" cy="400050"/>
          </a:xfrm>
          <a:prstGeom prst="line">
            <a:avLst/>
          </a:prstGeom>
          <a:ln w="28575">
            <a:solidFill>
              <a:srgbClr val="4FA9C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5772150" y="1700213"/>
            <a:ext cx="490541" cy="28575"/>
          </a:xfrm>
          <a:prstGeom prst="line">
            <a:avLst/>
          </a:prstGeom>
          <a:ln w="28575">
            <a:solidFill>
              <a:srgbClr val="CD4223"/>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a:endCxn id="3" idx="1"/>
          </p:cNvCxnSpPr>
          <p:nvPr/>
        </p:nvCxnSpPr>
        <p:spPr>
          <a:xfrm>
            <a:off x="5886450" y="5100638"/>
            <a:ext cx="376241" cy="74966"/>
          </a:xfrm>
          <a:prstGeom prst="line">
            <a:avLst/>
          </a:prstGeom>
          <a:ln w="28575">
            <a:solidFill>
              <a:srgbClr val="4FA9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7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213" y="-588511"/>
            <a:ext cx="5475973" cy="5466123"/>
          </a:xfrm>
          <a:prstGeom prst="rect">
            <a:avLst/>
          </a:prstGeom>
        </p:spPr>
      </p:pic>
      <p:sp>
        <p:nvSpPr>
          <p:cNvPr id="21" name="Metin kutusu 20"/>
          <p:cNvSpPr txBox="1"/>
          <p:nvPr/>
        </p:nvSpPr>
        <p:spPr>
          <a:xfrm>
            <a:off x="1814513" y="361994"/>
            <a:ext cx="3542374" cy="523220"/>
          </a:xfrm>
          <a:prstGeom prst="rect">
            <a:avLst/>
          </a:prstGeom>
          <a:noFill/>
        </p:spPr>
        <p:txBody>
          <a:bodyPr wrap="square" rtlCol="0">
            <a:spAutoFit/>
          </a:bodyPr>
          <a:lstStyle/>
          <a:p>
            <a:pPr algn="ctr"/>
            <a:r>
              <a:rPr lang="tr-TR" sz="1400" b="1" dirty="0" smtClean="0">
                <a:solidFill>
                  <a:srgbClr val="C00000"/>
                </a:solidFill>
              </a:rPr>
              <a:t>ZORBALIK DAVRANIŞI GÖSTEREN ÇOCUKLARIN GENEL ÖZELLİKLERİ</a:t>
            </a:r>
            <a:endParaRPr lang="tr-TR" sz="1400" b="1" dirty="0">
              <a:solidFill>
                <a:srgbClr val="C00000"/>
              </a:solidFill>
            </a:endParaRPr>
          </a:p>
        </p:txBody>
      </p:sp>
      <p:sp>
        <p:nvSpPr>
          <p:cNvPr id="22" name="Yuvarlatılmış Dikdörtgen 4"/>
          <p:cNvSpPr/>
          <p:nvPr/>
        </p:nvSpPr>
        <p:spPr>
          <a:xfrm>
            <a:off x="2252211" y="1635456"/>
            <a:ext cx="3414712" cy="114934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tr-TR" sz="1200" b="1" kern="1200" dirty="0" smtClean="0">
                <a:solidFill>
                  <a:schemeClr val="tx1"/>
                </a:solidFill>
              </a:rPr>
              <a:t>Empati Kurma Yeteneği Gelişmemiştir.</a:t>
            </a:r>
          </a:p>
          <a:p>
            <a:pPr defTabSz="889000">
              <a:lnSpc>
                <a:spcPct val="90000"/>
              </a:lnSpc>
              <a:spcBef>
                <a:spcPct val="0"/>
              </a:spcBef>
              <a:spcAft>
                <a:spcPct val="35000"/>
              </a:spcAft>
            </a:pPr>
            <a:r>
              <a:rPr lang="tr-TR" sz="1200" b="1" dirty="0">
                <a:solidFill>
                  <a:schemeClr val="tx1"/>
                </a:solidFill>
              </a:rPr>
              <a:t>Sosyal Becerilerde ve İlişki Kurma Biçimlerinde Yetersizlik Olabilir</a:t>
            </a:r>
            <a:r>
              <a:rPr lang="tr-TR" sz="1200" b="1" dirty="0" smtClean="0">
                <a:solidFill>
                  <a:schemeClr val="tx1"/>
                </a:solidFill>
              </a:rPr>
              <a:t>.</a:t>
            </a:r>
          </a:p>
          <a:p>
            <a:pPr defTabSz="889000">
              <a:lnSpc>
                <a:spcPct val="90000"/>
              </a:lnSpc>
              <a:spcBef>
                <a:spcPct val="0"/>
              </a:spcBef>
              <a:spcAft>
                <a:spcPct val="35000"/>
              </a:spcAft>
            </a:pPr>
            <a:r>
              <a:rPr lang="tr-TR" sz="1200" b="1" dirty="0">
                <a:solidFill>
                  <a:schemeClr val="tx1"/>
                </a:solidFill>
              </a:rPr>
              <a:t>Saldırgan ve </a:t>
            </a:r>
            <a:r>
              <a:rPr lang="tr-TR" sz="1200" b="1" dirty="0" err="1">
                <a:solidFill>
                  <a:schemeClr val="tx1"/>
                </a:solidFill>
              </a:rPr>
              <a:t>Dürtüsel</a:t>
            </a:r>
            <a:r>
              <a:rPr lang="tr-TR" sz="1200" b="1" dirty="0">
                <a:solidFill>
                  <a:schemeClr val="tx1"/>
                </a:solidFill>
              </a:rPr>
              <a:t> Bir Yapıya Sahiptirler</a:t>
            </a:r>
            <a:r>
              <a:rPr lang="tr-TR" sz="1200" b="1" dirty="0" smtClean="0">
                <a:solidFill>
                  <a:schemeClr val="tx1"/>
                </a:solidFill>
              </a:rPr>
              <a:t>.</a:t>
            </a:r>
          </a:p>
          <a:p>
            <a:pPr defTabSz="889000">
              <a:lnSpc>
                <a:spcPct val="90000"/>
              </a:lnSpc>
              <a:spcBef>
                <a:spcPct val="0"/>
              </a:spcBef>
              <a:spcAft>
                <a:spcPct val="35000"/>
              </a:spcAft>
            </a:pPr>
            <a:r>
              <a:rPr lang="tr-TR" sz="1200" b="1" dirty="0"/>
              <a:t>Etraflarında Hakimiyet Kurma Eğilimleri Vardır.</a:t>
            </a:r>
          </a:p>
          <a:p>
            <a:pPr defTabSz="889000">
              <a:lnSpc>
                <a:spcPct val="90000"/>
              </a:lnSpc>
              <a:spcBef>
                <a:spcPct val="0"/>
              </a:spcBef>
              <a:spcAft>
                <a:spcPct val="35000"/>
              </a:spcAft>
            </a:pPr>
            <a:endParaRPr lang="tr-TR" sz="1200" b="1" dirty="0" smtClean="0">
              <a:solidFill>
                <a:schemeClr val="tx1"/>
              </a:solidFill>
            </a:endParaRPr>
          </a:p>
          <a:p>
            <a:pPr defTabSz="889000">
              <a:lnSpc>
                <a:spcPct val="90000"/>
              </a:lnSpc>
              <a:spcBef>
                <a:spcPct val="0"/>
              </a:spcBef>
              <a:spcAft>
                <a:spcPct val="35000"/>
              </a:spcAft>
            </a:pPr>
            <a:endParaRPr lang="tr-TR" sz="1200" b="1" dirty="0">
              <a:solidFill>
                <a:schemeClr val="tx1"/>
              </a:solidFill>
            </a:endParaRPr>
          </a:p>
          <a:p>
            <a:pPr defTabSz="889000">
              <a:lnSpc>
                <a:spcPct val="90000"/>
              </a:lnSpc>
              <a:spcBef>
                <a:spcPct val="0"/>
              </a:spcBef>
              <a:spcAft>
                <a:spcPct val="35000"/>
              </a:spcAft>
            </a:pPr>
            <a:endParaRPr lang="tr-TR" sz="1200" b="1" dirty="0">
              <a:solidFill>
                <a:schemeClr val="tx1"/>
              </a:solidFill>
            </a:endParaRPr>
          </a:p>
          <a:p>
            <a:pPr defTabSz="889000">
              <a:lnSpc>
                <a:spcPct val="90000"/>
              </a:lnSpc>
              <a:spcBef>
                <a:spcPct val="0"/>
              </a:spcBef>
              <a:spcAft>
                <a:spcPct val="35000"/>
              </a:spcAft>
            </a:pPr>
            <a:endParaRPr lang="tr-TR" sz="1200" b="1" dirty="0">
              <a:solidFill>
                <a:schemeClr val="tx1"/>
              </a:solidFill>
            </a:endParaRPr>
          </a:p>
          <a:p>
            <a:pPr lvl="0" defTabSz="889000">
              <a:lnSpc>
                <a:spcPct val="90000"/>
              </a:lnSpc>
              <a:spcBef>
                <a:spcPct val="0"/>
              </a:spcBef>
              <a:spcAft>
                <a:spcPct val="35000"/>
              </a:spcAft>
            </a:pPr>
            <a:endParaRPr lang="tr-TR" sz="1200" b="1" kern="1200" dirty="0" smtClean="0">
              <a:solidFill>
                <a:schemeClr val="tx1"/>
              </a:solidFill>
            </a:endParaRPr>
          </a:p>
          <a:p>
            <a:pPr lvl="0" defTabSz="889000">
              <a:lnSpc>
                <a:spcPct val="90000"/>
              </a:lnSpc>
              <a:spcBef>
                <a:spcPct val="0"/>
              </a:spcBef>
              <a:spcAft>
                <a:spcPct val="35000"/>
              </a:spcAft>
            </a:pPr>
            <a:endParaRPr lang="tr-TR" sz="1200" b="1" kern="1200" dirty="0">
              <a:solidFill>
                <a:schemeClr val="tx1"/>
              </a:solidFill>
            </a:endParaRPr>
          </a:p>
        </p:txBody>
      </p:sp>
      <p:sp>
        <p:nvSpPr>
          <p:cNvPr id="5" name="12 Yuvarlatılmış Dikdörtgen"/>
          <p:cNvSpPr/>
          <p:nvPr/>
        </p:nvSpPr>
        <p:spPr>
          <a:xfrm>
            <a:off x="5766469" y="937410"/>
            <a:ext cx="4096667" cy="1008112"/>
          </a:xfrm>
          <a:prstGeom prst="roundRect">
            <a:avLst/>
          </a:prstGeom>
          <a:solidFill>
            <a:schemeClr val="tx2">
              <a:lumMod val="10000"/>
              <a:lumOff val="90000"/>
            </a:schemeClr>
          </a:solidFill>
          <a:ln>
            <a:solidFill>
              <a:srgbClr val="B3574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b="1" i="1" dirty="0" smtClean="0">
                <a:solidFill>
                  <a:srgbClr val="B35742"/>
                </a:solidFill>
              </a:rPr>
              <a:t>Bu Tip Özelliklere Sahip Birinin Zorbalık Yaptığı Konusunda Ön Yargılı Olmayın. Yanlış Yapıyor Olabilirsiniz!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24900" y="1895794"/>
            <a:ext cx="4971148" cy="4962206"/>
          </a:xfrm>
          <a:prstGeom prst="rect">
            <a:avLst/>
          </a:prstGeom>
        </p:spPr>
      </p:pic>
      <p:sp>
        <p:nvSpPr>
          <p:cNvPr id="3" name="Dikdörtgen 2"/>
          <p:cNvSpPr/>
          <p:nvPr/>
        </p:nvSpPr>
        <p:spPr>
          <a:xfrm>
            <a:off x="5811395" y="3247599"/>
            <a:ext cx="2972238" cy="2308324"/>
          </a:xfrm>
          <a:prstGeom prst="rect">
            <a:avLst/>
          </a:prstGeom>
        </p:spPr>
        <p:txBody>
          <a:bodyPr wrap="square">
            <a:spAutoFit/>
          </a:bodyPr>
          <a:lstStyle/>
          <a:p>
            <a:r>
              <a:rPr lang="tr-TR" sz="1200" b="1" dirty="0"/>
              <a:t>Genellikle güvensiz ve kendilerini koruyamayan, pasif ve boyun eğici bir tarzları vardır</a:t>
            </a:r>
            <a:r>
              <a:rPr lang="tr-TR" sz="1200" b="1" dirty="0" smtClean="0"/>
              <a:t>.</a:t>
            </a:r>
          </a:p>
          <a:p>
            <a:r>
              <a:rPr lang="tr-TR" sz="1200" b="1" dirty="0"/>
              <a:t>Utangaç ve içine kapanıktırlar</a:t>
            </a:r>
            <a:r>
              <a:rPr lang="tr-TR" sz="1200" b="1" dirty="0" smtClean="0"/>
              <a:t>.</a:t>
            </a:r>
          </a:p>
          <a:p>
            <a:r>
              <a:rPr lang="tr-TR" sz="1200" b="1" dirty="0"/>
              <a:t>Farklı özelliklere sahip olabilirler. (kekemelik, gözlük kullanma, diş aparatı kullanma vb.)</a:t>
            </a:r>
          </a:p>
          <a:p>
            <a:r>
              <a:rPr lang="tr-TR" sz="1200" b="1" dirty="0"/>
              <a:t>Genellikle aşırı koruyucu ailelerin çocuklarıdır.</a:t>
            </a:r>
          </a:p>
          <a:p>
            <a:endParaRPr lang="tr-TR" sz="1200" b="1" dirty="0"/>
          </a:p>
          <a:p>
            <a:endParaRPr lang="tr-TR" sz="1200" b="1" dirty="0" smtClean="0"/>
          </a:p>
          <a:p>
            <a:endParaRPr lang="tr-TR" sz="1200" b="1" dirty="0"/>
          </a:p>
        </p:txBody>
      </p:sp>
      <p:sp>
        <p:nvSpPr>
          <p:cNvPr id="4" name="Metin kutusu 3"/>
          <p:cNvSpPr txBox="1"/>
          <p:nvPr/>
        </p:nvSpPr>
        <p:spPr>
          <a:xfrm>
            <a:off x="5894723" y="2795507"/>
            <a:ext cx="2664832" cy="523220"/>
          </a:xfrm>
          <a:prstGeom prst="rect">
            <a:avLst/>
          </a:prstGeom>
          <a:noFill/>
        </p:spPr>
        <p:txBody>
          <a:bodyPr wrap="none" rtlCol="0">
            <a:spAutoFit/>
          </a:bodyPr>
          <a:lstStyle/>
          <a:p>
            <a:pPr algn="ctr"/>
            <a:r>
              <a:rPr lang="tr-TR" sz="1400" b="1" dirty="0" smtClean="0">
                <a:solidFill>
                  <a:srgbClr val="C00000"/>
                </a:solidFill>
              </a:rPr>
              <a:t>MAĞDUR ÇOCUKLARIN GENEL </a:t>
            </a:r>
          </a:p>
          <a:p>
            <a:pPr algn="ctr"/>
            <a:r>
              <a:rPr lang="tr-TR" sz="1400" b="1" dirty="0" smtClean="0">
                <a:solidFill>
                  <a:srgbClr val="C00000"/>
                </a:solidFill>
              </a:rPr>
              <a:t>ÖZELLİKLERİ</a:t>
            </a:r>
            <a:endParaRPr lang="tr-TR" sz="1400" b="1" dirty="0">
              <a:solidFill>
                <a:srgbClr val="C00000"/>
              </a:solidFill>
            </a:endParaRPr>
          </a:p>
        </p:txBody>
      </p:sp>
      <p:sp>
        <p:nvSpPr>
          <p:cNvPr id="7" name="Dikdörtgen 6"/>
          <p:cNvSpPr/>
          <p:nvPr/>
        </p:nvSpPr>
        <p:spPr>
          <a:xfrm>
            <a:off x="1803696" y="2033273"/>
            <a:ext cx="3661783" cy="757130"/>
          </a:xfrm>
          <a:prstGeom prst="rect">
            <a:avLst/>
          </a:prstGeom>
        </p:spPr>
        <p:txBody>
          <a:bodyPr wrap="square">
            <a:spAutoFit/>
          </a:bodyPr>
          <a:lstStyle/>
          <a:p>
            <a:pPr defTabSz="889000">
              <a:lnSpc>
                <a:spcPct val="90000"/>
              </a:lnSpc>
              <a:spcBef>
                <a:spcPct val="0"/>
              </a:spcBef>
              <a:spcAft>
                <a:spcPct val="35000"/>
              </a:spcAft>
            </a:pPr>
            <a:r>
              <a:rPr lang="tr-TR" sz="1200" b="1" dirty="0"/>
              <a:t>Genellikle Bilimsel Ve Akademik Yönden Yetersiz Olup, Saygı Ve Güç Elde Edebilmek İçin Bunu Yaparlar Ve Akranlarından Yaşça Ve Fiziksel Olarak Büyük Olurlar</a:t>
            </a:r>
            <a:r>
              <a:rPr lang="tr-TR" sz="1200" b="1" dirty="0" smtClean="0"/>
              <a:t>.</a:t>
            </a:r>
            <a:endParaRPr lang="tr-TR" sz="1200" b="1" dirty="0"/>
          </a:p>
        </p:txBody>
      </p:sp>
      <p:cxnSp>
        <p:nvCxnSpPr>
          <p:cNvPr id="13" name="Düz Ok Bağlayıcısı 12"/>
          <p:cNvCxnSpPr/>
          <p:nvPr/>
        </p:nvCxnSpPr>
        <p:spPr>
          <a:xfrm flipH="1">
            <a:off x="5408967" y="1441466"/>
            <a:ext cx="429244"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16 Yuvarlatılmış Dikdörtgen"/>
          <p:cNvSpPr/>
          <p:nvPr/>
        </p:nvSpPr>
        <p:spPr>
          <a:xfrm>
            <a:off x="2252211" y="5633757"/>
            <a:ext cx="5277582" cy="827584"/>
          </a:xfrm>
          <a:prstGeom prst="roundRect">
            <a:avLst/>
          </a:prstGeom>
          <a:ln>
            <a:solidFill>
              <a:srgbClr val="B3574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b="1" i="1" dirty="0" smtClean="0">
                <a:solidFill>
                  <a:srgbClr val="B35742"/>
                </a:solidFill>
              </a:rPr>
              <a:t>Her zaman farklı olan çocuklar zorbalığa uğramazlar, bazen çocuklar neden mağdur olduklarını bile bilmezler.</a:t>
            </a:r>
            <a:endParaRPr lang="tr-TR" sz="1600" b="1" i="1" dirty="0">
              <a:solidFill>
                <a:srgbClr val="B35742"/>
              </a:solidFill>
            </a:endParaRPr>
          </a:p>
        </p:txBody>
      </p:sp>
      <p:cxnSp>
        <p:nvCxnSpPr>
          <p:cNvPr id="15" name="Düz Ok Bağlayıcısı 14"/>
          <p:cNvCxnSpPr/>
          <p:nvPr/>
        </p:nvCxnSpPr>
        <p:spPr>
          <a:xfrm flipV="1">
            <a:off x="6200775" y="5114925"/>
            <a:ext cx="114300" cy="518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76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2468465" y="1288885"/>
            <a:ext cx="5575778" cy="558720"/>
            <a:chOff x="-432278" y="224710"/>
            <a:chExt cx="5575778" cy="648193"/>
          </a:xfrm>
          <a:noFill/>
        </p:grpSpPr>
        <p:sp>
          <p:nvSpPr>
            <p:cNvPr id="18" name="Yuvarlatılmış Dikdörtgen 17"/>
            <p:cNvSpPr/>
            <p:nvPr/>
          </p:nvSpPr>
          <p:spPr>
            <a:xfrm>
              <a:off x="342900" y="224710"/>
              <a:ext cx="4800600" cy="648193"/>
            </a:xfrm>
            <a:prstGeom prst="round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Yuvarlatılmış Dikdörtgen 4"/>
            <p:cNvSpPr/>
            <p:nvPr/>
          </p:nvSpPr>
          <p:spPr>
            <a:xfrm>
              <a:off x="-432278" y="256352"/>
              <a:ext cx="4737316" cy="58490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smtClean="0">
                  <a:solidFill>
                    <a:srgbClr val="B55A04"/>
                  </a:solidFill>
                </a:rPr>
                <a:t>Zorbalık olaylarının %85’inde akranlar seyirci durumundadır.</a:t>
              </a:r>
              <a:endParaRPr lang="tr-TR" sz="1400" b="1" kern="1200" dirty="0">
                <a:solidFill>
                  <a:srgbClr val="B55A04"/>
                </a:solidFill>
              </a:endParaRPr>
            </a:p>
          </p:txBody>
        </p:sp>
      </p:grpSp>
      <p:grpSp>
        <p:nvGrpSpPr>
          <p:cNvPr id="6" name="Grup 5"/>
          <p:cNvGrpSpPr/>
          <p:nvPr/>
        </p:nvGrpSpPr>
        <p:grpSpPr>
          <a:xfrm>
            <a:off x="2464608" y="1948640"/>
            <a:ext cx="5547993" cy="383760"/>
            <a:chOff x="-414736" y="1081050"/>
            <a:chExt cx="5547993" cy="383760"/>
          </a:xfrm>
          <a:noFill/>
        </p:grpSpPr>
        <p:sp>
          <p:nvSpPr>
            <p:cNvPr id="16" name="Yuvarlatılmış Dikdörtgen 15"/>
            <p:cNvSpPr/>
            <p:nvPr/>
          </p:nvSpPr>
          <p:spPr>
            <a:xfrm>
              <a:off x="332657" y="1081050"/>
              <a:ext cx="4800600" cy="383760"/>
            </a:xfrm>
            <a:prstGeom prst="roundRect">
              <a:avLst/>
            </a:prstGeom>
            <a:grpFill/>
            <a:ln>
              <a:noFill/>
            </a:ln>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7" name="Yuvarlatılmış Dikdörtgen 6"/>
            <p:cNvSpPr/>
            <p:nvPr/>
          </p:nvSpPr>
          <p:spPr>
            <a:xfrm>
              <a:off x="-414736" y="1099784"/>
              <a:ext cx="4762780" cy="34629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smtClean="0">
                  <a:solidFill>
                    <a:srgbClr val="B55A04"/>
                  </a:solidFill>
                </a:rPr>
                <a:t>Sadece %11’inde zorbaya müdahale ettikleri görülür.</a:t>
              </a:r>
              <a:endParaRPr lang="tr-TR" sz="1400" b="1" kern="1200" dirty="0">
                <a:solidFill>
                  <a:srgbClr val="B55A04"/>
                </a:solidFill>
              </a:endParaRPr>
            </a:p>
          </p:txBody>
        </p:sp>
      </p:grpSp>
      <p:grpSp>
        <p:nvGrpSpPr>
          <p:cNvPr id="7" name="Grup 6"/>
          <p:cNvGrpSpPr/>
          <p:nvPr/>
        </p:nvGrpSpPr>
        <p:grpSpPr>
          <a:xfrm>
            <a:off x="2445522" y="2486463"/>
            <a:ext cx="5849122" cy="864228"/>
            <a:chOff x="-705622" y="1188036"/>
            <a:chExt cx="5849122" cy="864228"/>
          </a:xfrm>
          <a:noFill/>
        </p:grpSpPr>
        <p:sp>
          <p:nvSpPr>
            <p:cNvPr id="14" name="Yuvarlatılmış Dikdörtgen 13"/>
            <p:cNvSpPr/>
            <p:nvPr/>
          </p:nvSpPr>
          <p:spPr>
            <a:xfrm>
              <a:off x="342900" y="1668504"/>
              <a:ext cx="4800600" cy="383760"/>
            </a:xfrm>
            <a:prstGeom prst="roundRect">
              <a:avLst/>
            </a:prstGeom>
            <a:grpFill/>
            <a:ln>
              <a:noFill/>
            </a:ln>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5" name="Yuvarlatılmış Dikdörtgen 8"/>
            <p:cNvSpPr/>
            <p:nvPr/>
          </p:nvSpPr>
          <p:spPr>
            <a:xfrm>
              <a:off x="-705622" y="1188036"/>
              <a:ext cx="4763132" cy="34629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smtClean="0">
                  <a:solidFill>
                    <a:srgbClr val="861400"/>
                  </a:solidFill>
                </a:rPr>
                <a:t>Zorbalık davranışı gösterenlerden farkları Suçluluk duymalarıdır.</a:t>
              </a:r>
              <a:endParaRPr lang="tr-TR" sz="1400" b="1" kern="1200" dirty="0">
                <a:solidFill>
                  <a:srgbClr val="861400"/>
                </a:solidFill>
              </a:endParaRPr>
            </a:p>
          </p:txBody>
        </p:sp>
      </p:grpSp>
      <p:grpSp>
        <p:nvGrpSpPr>
          <p:cNvPr id="8" name="Grup 7"/>
          <p:cNvGrpSpPr/>
          <p:nvPr/>
        </p:nvGrpSpPr>
        <p:grpSpPr>
          <a:xfrm>
            <a:off x="2445522" y="3590446"/>
            <a:ext cx="5867856" cy="2045689"/>
            <a:chOff x="-729380" y="1338688"/>
            <a:chExt cx="5867856" cy="2045689"/>
          </a:xfrm>
          <a:noFill/>
        </p:grpSpPr>
        <p:sp>
          <p:nvSpPr>
            <p:cNvPr id="12" name="Yuvarlatılmış Dikdörtgen 11"/>
            <p:cNvSpPr/>
            <p:nvPr/>
          </p:nvSpPr>
          <p:spPr>
            <a:xfrm>
              <a:off x="342565" y="2258184"/>
              <a:ext cx="4795911" cy="1126193"/>
            </a:xfrm>
            <a:prstGeom prst="roundRect">
              <a:avLst/>
            </a:prstGeom>
            <a:grpFill/>
            <a:ln>
              <a:noFill/>
            </a:ln>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3" name="Yuvarlatılmış Dikdörtgen 10"/>
            <p:cNvSpPr/>
            <p:nvPr/>
          </p:nvSpPr>
          <p:spPr>
            <a:xfrm>
              <a:off x="-729380" y="1338688"/>
              <a:ext cx="4685959" cy="101624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rgbClr val="597E3D"/>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kern="1200" dirty="0">
                <a:solidFill>
                  <a:srgbClr val="597E3D"/>
                </a:solidFill>
              </a:endParaRPr>
            </a:p>
          </p:txBody>
        </p:sp>
      </p:grpSp>
      <p:grpSp>
        <p:nvGrpSpPr>
          <p:cNvPr id="9" name="Grup 8"/>
          <p:cNvGrpSpPr/>
          <p:nvPr/>
        </p:nvGrpSpPr>
        <p:grpSpPr>
          <a:xfrm>
            <a:off x="2445522" y="2990293"/>
            <a:ext cx="5867856" cy="1366229"/>
            <a:chOff x="-734599" y="2817020"/>
            <a:chExt cx="5867856" cy="1366229"/>
          </a:xfrm>
          <a:noFill/>
        </p:grpSpPr>
        <p:sp>
          <p:nvSpPr>
            <p:cNvPr id="10" name="Yuvarlatılmış Dikdörtgen 9"/>
            <p:cNvSpPr/>
            <p:nvPr/>
          </p:nvSpPr>
          <p:spPr>
            <a:xfrm>
              <a:off x="332657" y="3597474"/>
              <a:ext cx="4800600" cy="585775"/>
            </a:xfrm>
            <a:prstGeom prst="roundRect">
              <a:avLst/>
            </a:prstGeom>
            <a:grpFill/>
            <a:ln>
              <a:no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 name="Yuvarlatılmış Dikdörtgen 12"/>
            <p:cNvSpPr/>
            <p:nvPr/>
          </p:nvSpPr>
          <p:spPr>
            <a:xfrm>
              <a:off x="-734599" y="2817020"/>
              <a:ext cx="4743410" cy="5285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rgbClr val="861400"/>
                  </a:solidFill>
                </a:rPr>
                <a:t>İspiyoncu damgası almaktan korkabilir ve bu yüzden sessiz kalabilirler.</a:t>
              </a:r>
              <a:endParaRPr lang="tr-TR" sz="1400" b="1" kern="1200" dirty="0">
                <a:solidFill>
                  <a:srgbClr val="861400"/>
                </a:solidFill>
              </a:endParaRPr>
            </a:p>
          </p:txBody>
        </p:sp>
      </p:grpSp>
      <p:pic>
        <p:nvPicPr>
          <p:cNvPr id="20" name="Resim 19"/>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680099" y="1206313"/>
            <a:ext cx="1255964" cy="1255964"/>
          </a:xfrm>
          <a:prstGeom prst="rect">
            <a:avLst/>
          </a:prstGeom>
        </p:spPr>
      </p:pic>
      <p:pic>
        <p:nvPicPr>
          <p:cNvPr id="23" name="Resim 2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flipH="1">
            <a:off x="1687129" y="2304755"/>
            <a:ext cx="1255964" cy="1255964"/>
          </a:xfrm>
          <a:prstGeom prst="rect">
            <a:avLst/>
          </a:prstGeom>
        </p:spPr>
      </p:pic>
      <p:pic>
        <p:nvPicPr>
          <p:cNvPr id="24" name="Resim 2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51305"/>
          <a:stretch/>
        </p:blipFill>
        <p:spPr>
          <a:xfrm rot="16200000">
            <a:off x="2001663" y="3081008"/>
            <a:ext cx="611585" cy="1255964"/>
          </a:xfrm>
          <a:prstGeom prst="rect">
            <a:avLst/>
          </a:prstGeom>
        </p:spPr>
      </p:pic>
      <p:sp>
        <p:nvSpPr>
          <p:cNvPr id="25" name="Metin kutusu 24"/>
          <p:cNvSpPr txBox="1"/>
          <p:nvPr/>
        </p:nvSpPr>
        <p:spPr>
          <a:xfrm>
            <a:off x="2152595" y="1357304"/>
            <a:ext cx="314510" cy="369332"/>
          </a:xfrm>
          <a:prstGeom prst="rect">
            <a:avLst/>
          </a:prstGeom>
          <a:noFill/>
        </p:spPr>
        <p:txBody>
          <a:bodyPr wrap="none" rtlCol="0">
            <a:spAutoFit/>
          </a:bodyPr>
          <a:lstStyle/>
          <a:p>
            <a:r>
              <a:rPr lang="tr-TR" b="1" dirty="0" smtClean="0">
                <a:solidFill>
                  <a:srgbClr val="B55A04"/>
                </a:solidFill>
              </a:rPr>
              <a:t>1</a:t>
            </a:r>
            <a:endParaRPr lang="tr-TR" b="1" dirty="0">
              <a:solidFill>
                <a:srgbClr val="B55A04"/>
              </a:solidFill>
            </a:endParaRPr>
          </a:p>
        </p:txBody>
      </p:sp>
      <p:sp>
        <p:nvSpPr>
          <p:cNvPr id="26" name="Metin kutusu 25"/>
          <p:cNvSpPr txBox="1"/>
          <p:nvPr/>
        </p:nvSpPr>
        <p:spPr>
          <a:xfrm>
            <a:off x="2166042" y="1927705"/>
            <a:ext cx="314510" cy="369332"/>
          </a:xfrm>
          <a:prstGeom prst="rect">
            <a:avLst/>
          </a:prstGeom>
          <a:noFill/>
        </p:spPr>
        <p:txBody>
          <a:bodyPr wrap="none" rtlCol="0">
            <a:spAutoFit/>
          </a:bodyPr>
          <a:lstStyle/>
          <a:p>
            <a:r>
              <a:rPr lang="tr-TR" b="1" dirty="0" smtClean="0">
                <a:solidFill>
                  <a:srgbClr val="B55A04"/>
                </a:solidFill>
              </a:rPr>
              <a:t>2</a:t>
            </a:r>
            <a:endParaRPr lang="tr-TR" b="1" dirty="0">
              <a:solidFill>
                <a:srgbClr val="B55A04"/>
              </a:solidFill>
            </a:endParaRPr>
          </a:p>
        </p:txBody>
      </p:sp>
      <p:sp>
        <p:nvSpPr>
          <p:cNvPr id="27" name="Metin kutusu 26"/>
          <p:cNvSpPr txBox="1"/>
          <p:nvPr/>
        </p:nvSpPr>
        <p:spPr>
          <a:xfrm>
            <a:off x="2158955" y="2429843"/>
            <a:ext cx="314510" cy="369332"/>
          </a:xfrm>
          <a:prstGeom prst="rect">
            <a:avLst/>
          </a:prstGeom>
          <a:noFill/>
        </p:spPr>
        <p:txBody>
          <a:bodyPr wrap="none" rtlCol="0">
            <a:spAutoFit/>
          </a:bodyPr>
          <a:lstStyle/>
          <a:p>
            <a:r>
              <a:rPr lang="tr-TR" b="1" dirty="0" smtClean="0">
                <a:solidFill>
                  <a:srgbClr val="861400"/>
                </a:solidFill>
              </a:rPr>
              <a:t>3</a:t>
            </a:r>
            <a:endParaRPr lang="tr-TR" b="1" dirty="0">
              <a:solidFill>
                <a:srgbClr val="861400"/>
              </a:solidFill>
            </a:endParaRPr>
          </a:p>
        </p:txBody>
      </p:sp>
      <p:sp>
        <p:nvSpPr>
          <p:cNvPr id="28" name="Metin kutusu 27"/>
          <p:cNvSpPr txBox="1"/>
          <p:nvPr/>
        </p:nvSpPr>
        <p:spPr>
          <a:xfrm>
            <a:off x="2158114" y="3015092"/>
            <a:ext cx="314510" cy="369332"/>
          </a:xfrm>
          <a:prstGeom prst="rect">
            <a:avLst/>
          </a:prstGeom>
          <a:noFill/>
        </p:spPr>
        <p:txBody>
          <a:bodyPr wrap="none" rtlCol="0">
            <a:spAutoFit/>
          </a:bodyPr>
          <a:lstStyle/>
          <a:p>
            <a:r>
              <a:rPr lang="tr-TR" b="1" dirty="0" smtClean="0">
                <a:solidFill>
                  <a:srgbClr val="861400"/>
                </a:solidFill>
              </a:rPr>
              <a:t>4</a:t>
            </a:r>
            <a:endParaRPr lang="tr-TR" b="1" dirty="0">
              <a:solidFill>
                <a:srgbClr val="861400"/>
              </a:solidFill>
            </a:endParaRPr>
          </a:p>
        </p:txBody>
      </p:sp>
      <p:sp>
        <p:nvSpPr>
          <p:cNvPr id="29" name="Metin kutusu 28"/>
          <p:cNvSpPr txBox="1"/>
          <p:nvPr/>
        </p:nvSpPr>
        <p:spPr>
          <a:xfrm>
            <a:off x="2146178" y="3543018"/>
            <a:ext cx="295274" cy="369332"/>
          </a:xfrm>
          <a:prstGeom prst="rect">
            <a:avLst/>
          </a:prstGeom>
          <a:noFill/>
        </p:spPr>
        <p:txBody>
          <a:bodyPr wrap="none" rtlCol="0">
            <a:spAutoFit/>
          </a:bodyPr>
          <a:lstStyle/>
          <a:p>
            <a:r>
              <a:rPr lang="tr-TR" b="1" dirty="0" smtClean="0">
                <a:solidFill>
                  <a:srgbClr val="597E3D"/>
                </a:solidFill>
              </a:rPr>
              <a:t>5</a:t>
            </a:r>
            <a:endParaRPr lang="tr-TR" b="1" dirty="0">
              <a:solidFill>
                <a:srgbClr val="597E3D"/>
              </a:solidFill>
            </a:endParaRPr>
          </a:p>
        </p:txBody>
      </p:sp>
      <p:sp>
        <p:nvSpPr>
          <p:cNvPr id="30" name="Metin kutusu 29"/>
          <p:cNvSpPr txBox="1"/>
          <p:nvPr/>
        </p:nvSpPr>
        <p:spPr>
          <a:xfrm>
            <a:off x="1555407" y="771043"/>
            <a:ext cx="4745851" cy="369332"/>
          </a:xfrm>
          <a:prstGeom prst="rect">
            <a:avLst/>
          </a:prstGeom>
          <a:noFill/>
        </p:spPr>
        <p:txBody>
          <a:bodyPr wrap="none" rtlCol="0">
            <a:spAutoFit/>
          </a:bodyPr>
          <a:lstStyle/>
          <a:p>
            <a:r>
              <a:rPr lang="tr-TR" b="1" dirty="0" smtClean="0">
                <a:solidFill>
                  <a:srgbClr val="A53010"/>
                </a:solidFill>
                <a:latin typeface="Arial Black" panose="020B0A04020102020204" pitchFamily="34" charset="0"/>
              </a:rPr>
              <a:t>SEYİRCİLERİN GENEL ÖZELLİKLERİ</a:t>
            </a:r>
            <a:endParaRPr lang="tr-TR" b="1" dirty="0">
              <a:solidFill>
                <a:srgbClr val="A53010"/>
              </a:solidFill>
              <a:latin typeface="Arial Black" panose="020B0A04020102020204" pitchFamily="34" charset="0"/>
            </a:endParaRPr>
          </a:p>
        </p:txBody>
      </p:sp>
      <p:pic>
        <p:nvPicPr>
          <p:cNvPr id="32" name="Picture 4" descr="C:\Users\ABDULLAH\Desktop\akran zorbalığı\bullying_by_kungfuplum_jqyaf1.jpg"/>
          <p:cNvPicPr>
            <a:picLocks noChangeAspect="1" noChangeArrowheads="1"/>
          </p:cNvPicPr>
          <p:nvPr/>
        </p:nvPicPr>
        <p:blipFill>
          <a:blip r:embed="rId4" cstate="print"/>
          <a:srcRect/>
          <a:stretch>
            <a:fillRect/>
          </a:stretch>
        </p:blipFill>
        <p:spPr bwMode="auto">
          <a:xfrm>
            <a:off x="5913078" y="4711976"/>
            <a:ext cx="3616685" cy="20313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246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28788" y="742950"/>
            <a:ext cx="6170279" cy="369332"/>
          </a:xfrm>
          <a:prstGeom prst="rect">
            <a:avLst/>
          </a:prstGeom>
          <a:noFill/>
        </p:spPr>
        <p:txBody>
          <a:bodyPr wrap="none" rtlCol="0">
            <a:spAutoFit/>
          </a:bodyPr>
          <a:lstStyle/>
          <a:p>
            <a:r>
              <a:rPr lang="tr-TR" b="1" dirty="0" smtClean="0">
                <a:solidFill>
                  <a:srgbClr val="A53010"/>
                </a:solidFill>
              </a:rPr>
              <a:t>OKULLARDA ZORBALIK VE ŞİDDETİN YAŞANDIĞI YERLER</a:t>
            </a:r>
            <a:endParaRPr lang="tr-TR" b="1" dirty="0">
              <a:solidFill>
                <a:srgbClr val="A5301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110118447"/>
              </p:ext>
            </p:extLst>
          </p:nvPr>
        </p:nvGraphicFramePr>
        <p:xfrm>
          <a:off x="1728788" y="1327679"/>
          <a:ext cx="7243762" cy="2372785"/>
        </p:xfrm>
        <a:graphic>
          <a:graphicData uri="http://schemas.openxmlformats.org/drawingml/2006/table">
            <a:tbl>
              <a:tblPr firstRow="1" bandRow="1">
                <a:tableStyleId>{C4B1156A-380E-4F78-BDF5-A606A8083BF9}</a:tableStyleId>
              </a:tblPr>
              <a:tblGrid>
                <a:gridCol w="3621881"/>
                <a:gridCol w="3621881"/>
              </a:tblGrid>
              <a:tr h="474557">
                <a:tc>
                  <a:txBody>
                    <a:bodyPr/>
                    <a:lstStyle/>
                    <a:p>
                      <a:pPr algn="ctr"/>
                      <a:r>
                        <a:rPr lang="tr-TR" dirty="0" smtClean="0"/>
                        <a:t>Okul Bahçesi</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%79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57">
                <a:tc>
                  <a:txBody>
                    <a:bodyPr/>
                    <a:lstStyle/>
                    <a:p>
                      <a:pPr algn="ctr"/>
                      <a:r>
                        <a:rPr lang="tr-TR" dirty="0" smtClean="0"/>
                        <a:t>Sınıflar</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%69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57">
                <a:tc>
                  <a:txBody>
                    <a:bodyPr/>
                    <a:lstStyle/>
                    <a:p>
                      <a:pPr algn="ctr"/>
                      <a:r>
                        <a:rPr lang="tr-TR" dirty="0" smtClean="0"/>
                        <a:t>Koridorlar</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%63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57">
                <a:tc>
                  <a:txBody>
                    <a:bodyPr/>
                    <a:lstStyle/>
                    <a:p>
                      <a:pPr algn="ctr"/>
                      <a:r>
                        <a:rPr lang="tr-TR" dirty="0" smtClean="0"/>
                        <a:t>Okul Tuvaletleri</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%39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57">
                <a:tc>
                  <a:txBody>
                    <a:bodyPr/>
                    <a:lstStyle/>
                    <a:p>
                      <a:pPr algn="ctr"/>
                      <a:r>
                        <a:rPr lang="tr-TR" dirty="0" smtClean="0"/>
                        <a:t>Kantin</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%36</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Metin kutusu 6"/>
          <p:cNvSpPr txBox="1"/>
          <p:nvPr/>
        </p:nvSpPr>
        <p:spPr>
          <a:xfrm>
            <a:off x="1728788" y="3915861"/>
            <a:ext cx="6183103" cy="369332"/>
          </a:xfrm>
          <a:prstGeom prst="rect">
            <a:avLst/>
          </a:prstGeom>
          <a:noFill/>
        </p:spPr>
        <p:txBody>
          <a:bodyPr wrap="none" rtlCol="0">
            <a:spAutoFit/>
          </a:bodyPr>
          <a:lstStyle/>
          <a:p>
            <a:r>
              <a:rPr lang="tr-TR" b="1" dirty="0" smtClean="0">
                <a:solidFill>
                  <a:srgbClr val="A53010"/>
                </a:solidFill>
              </a:rPr>
              <a:t>ZORBALIK VE ŞİDDETİN EN ÇOK YAŞANDIĞI ZAMANLAR</a:t>
            </a:r>
            <a:endParaRPr lang="tr-TR" b="1" dirty="0">
              <a:solidFill>
                <a:srgbClr val="A5301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3342563683"/>
              </p:ext>
            </p:extLst>
          </p:nvPr>
        </p:nvGraphicFramePr>
        <p:xfrm>
          <a:off x="1728788" y="4500590"/>
          <a:ext cx="7243762" cy="2036688"/>
        </p:xfrm>
        <a:graphic>
          <a:graphicData uri="http://schemas.openxmlformats.org/drawingml/2006/table">
            <a:tbl>
              <a:tblPr firstRow="1" bandRow="1">
                <a:tableStyleId>{C4B1156A-380E-4F78-BDF5-A606A8083BF9}</a:tableStyleId>
              </a:tblPr>
              <a:tblGrid>
                <a:gridCol w="3621881"/>
                <a:gridCol w="3621881"/>
              </a:tblGrid>
              <a:tr h="509172">
                <a:tc>
                  <a:txBody>
                    <a:bodyPr/>
                    <a:lstStyle/>
                    <a:p>
                      <a:pPr algn="ctr"/>
                      <a:r>
                        <a:rPr lang="tr-TR" dirty="0" smtClean="0"/>
                        <a:t>Eve Dönerken</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%54</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172">
                <a:tc>
                  <a:txBody>
                    <a:bodyPr/>
                    <a:lstStyle/>
                    <a:p>
                      <a:pPr algn="ctr"/>
                      <a:r>
                        <a:rPr lang="tr-TR" dirty="0" smtClean="0"/>
                        <a:t>Ders Arası</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%51</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172">
                <a:tc>
                  <a:txBody>
                    <a:bodyPr/>
                    <a:lstStyle/>
                    <a:p>
                      <a:pPr algn="ctr"/>
                      <a:r>
                        <a:rPr lang="tr-TR" dirty="0" smtClean="0"/>
                        <a:t>Okula Giderken</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%46</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172">
                <a:tc>
                  <a:txBody>
                    <a:bodyPr/>
                    <a:lstStyle/>
                    <a:p>
                      <a:pPr algn="ctr"/>
                      <a:r>
                        <a:rPr lang="tr-TR" dirty="0" smtClean="0"/>
                        <a:t>Öğle Arası</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%46</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476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10436" y="777922"/>
            <a:ext cx="7996100" cy="369332"/>
          </a:xfrm>
          <a:prstGeom prst="rect">
            <a:avLst/>
          </a:prstGeom>
          <a:noFill/>
        </p:spPr>
        <p:txBody>
          <a:bodyPr wrap="none" rtlCol="0">
            <a:spAutoFit/>
          </a:bodyPr>
          <a:lstStyle/>
          <a:p>
            <a:r>
              <a:rPr lang="tr-TR" b="1" dirty="0" smtClean="0">
                <a:solidFill>
                  <a:srgbClr val="A53010"/>
                </a:solidFill>
              </a:rPr>
              <a:t>MAĞDUR ÖĞRENCİLER ZORBALIK DURUMU EN ÇOK KİMİNLE PAYLAŞIR?</a:t>
            </a:r>
            <a:endParaRPr lang="tr-TR" b="1" dirty="0">
              <a:solidFill>
                <a:srgbClr val="A5301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51992027"/>
              </p:ext>
            </p:extLst>
          </p:nvPr>
        </p:nvGraphicFramePr>
        <p:xfrm>
          <a:off x="1725508" y="1787225"/>
          <a:ext cx="7438409" cy="1761195"/>
        </p:xfrm>
        <a:graphic>
          <a:graphicData uri="http://schemas.openxmlformats.org/drawingml/2006/table">
            <a:tbl>
              <a:tblPr firstRow="1" bandRow="1">
                <a:tableStyleId>{D7AC3CCA-C797-4891-BE02-D94E43425B78}</a:tableStyleId>
              </a:tblPr>
              <a:tblGrid>
                <a:gridCol w="3695234"/>
                <a:gridCol w="3743175"/>
              </a:tblGrid>
              <a:tr h="587065">
                <a:tc>
                  <a:txBody>
                    <a:bodyPr/>
                    <a:lstStyle/>
                    <a:p>
                      <a:pPr algn="ctr"/>
                      <a:r>
                        <a:rPr lang="tr-TR" b="0" dirty="0" smtClean="0"/>
                        <a:t>Yakın Arkadaş</a:t>
                      </a:r>
                      <a:endParaRPr lang="tr-TR" b="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b="0" dirty="0" smtClean="0"/>
                        <a:t>%75</a:t>
                      </a:r>
                      <a:endParaRPr lang="tr-TR" b="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87065">
                <a:tc>
                  <a:txBody>
                    <a:bodyPr/>
                    <a:lstStyle/>
                    <a:p>
                      <a:pPr algn="ctr"/>
                      <a:r>
                        <a:rPr lang="tr-TR" b="1" dirty="0" smtClean="0">
                          <a:solidFill>
                            <a:srgbClr val="A53010"/>
                          </a:solidFill>
                        </a:rPr>
                        <a:t>Öğretmen</a:t>
                      </a:r>
                      <a:endParaRPr lang="tr-TR" b="1" dirty="0">
                        <a:solidFill>
                          <a:srgbClr val="A53010"/>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b="1" dirty="0" smtClean="0">
                          <a:solidFill>
                            <a:srgbClr val="A53010"/>
                          </a:solidFill>
                        </a:rPr>
                        <a:t>%61</a:t>
                      </a:r>
                      <a:endParaRPr lang="tr-TR" b="1" dirty="0">
                        <a:solidFill>
                          <a:srgbClr val="A53010"/>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87065">
                <a:tc>
                  <a:txBody>
                    <a:bodyPr/>
                    <a:lstStyle/>
                    <a:p>
                      <a:pPr algn="ctr"/>
                      <a:r>
                        <a:rPr lang="tr-TR" dirty="0" smtClean="0"/>
                        <a:t>Aile</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%56</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bl>
          </a:graphicData>
        </a:graphic>
      </p:graphicFrame>
      <p:sp>
        <p:nvSpPr>
          <p:cNvPr id="6" name="Metin kutusu 5"/>
          <p:cNvSpPr txBox="1"/>
          <p:nvPr/>
        </p:nvSpPr>
        <p:spPr>
          <a:xfrm>
            <a:off x="0" y="4599295"/>
            <a:ext cx="9906000" cy="954107"/>
          </a:xfrm>
          <a:prstGeom prst="rect">
            <a:avLst/>
          </a:prstGeom>
          <a:solidFill>
            <a:srgbClr val="766F54">
              <a:alpha val="49000"/>
            </a:srgbClr>
          </a:solidFill>
        </p:spPr>
        <p:txBody>
          <a:bodyPr wrap="square" rtlCol="0">
            <a:spAutoFit/>
          </a:bodyPr>
          <a:lstStyle/>
          <a:p>
            <a:pPr algn="ctr"/>
            <a:r>
              <a:rPr lang="tr-TR" sz="1400" b="1" dirty="0" smtClean="0"/>
              <a:t>Yapılan araştırmalar zorbalığa maruz kalan öğrencilerin, bu durumu ailelerinden bile önce öğretmenleriyle paylaştıklarını gösteriyor. </a:t>
            </a:r>
          </a:p>
          <a:p>
            <a:pPr algn="ctr"/>
            <a:r>
              <a:rPr lang="tr-TR" sz="1400" b="1" dirty="0" smtClean="0"/>
              <a:t>Öğretmenler zorbalığın önlenmesi konusunda çok önemli bir yere sahiptir. Sınıfta zorbalığı önlemek ya da zorbalığa karşı durmak, öğretmenlere ayrı bir yük getirmez. </a:t>
            </a:r>
            <a:endParaRPr lang="tr-TR" sz="1400" b="1" dirty="0"/>
          </a:p>
        </p:txBody>
      </p:sp>
    </p:spTree>
    <p:extLst>
      <p:ext uri="{BB962C8B-B14F-4D97-AF65-F5344CB8AC3E}">
        <p14:creationId xmlns:p14="http://schemas.microsoft.com/office/powerpoint/2010/main" val="295294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27094" y="658906"/>
            <a:ext cx="7511993" cy="646331"/>
          </a:xfrm>
          <a:prstGeom prst="rect">
            <a:avLst/>
          </a:prstGeom>
          <a:noFill/>
        </p:spPr>
        <p:txBody>
          <a:bodyPr wrap="none" rtlCol="0">
            <a:spAutoFit/>
          </a:bodyPr>
          <a:lstStyle/>
          <a:p>
            <a:r>
              <a:rPr lang="tr-TR" sz="3600" b="1" dirty="0" smtClean="0">
                <a:solidFill>
                  <a:srgbClr val="A53010"/>
                </a:solidFill>
              </a:rPr>
              <a:t>AKRAN ZORBALIĞININ NEDENLERİ</a:t>
            </a:r>
            <a:endParaRPr lang="tr-TR" sz="3600" b="1" dirty="0">
              <a:solidFill>
                <a:srgbClr val="A53010"/>
              </a:solidFill>
            </a:endParaRPr>
          </a:p>
        </p:txBody>
      </p:sp>
      <p:sp>
        <p:nvSpPr>
          <p:cNvPr id="5" name="Metin kutusu 4"/>
          <p:cNvSpPr txBox="1"/>
          <p:nvPr/>
        </p:nvSpPr>
        <p:spPr>
          <a:xfrm>
            <a:off x="2944905" y="2070847"/>
            <a:ext cx="4078361" cy="646331"/>
          </a:xfrm>
          <a:prstGeom prst="rect">
            <a:avLst/>
          </a:prstGeom>
          <a:noFill/>
        </p:spPr>
        <p:txBody>
          <a:bodyPr wrap="none" rtlCol="0">
            <a:spAutoFit/>
          </a:bodyPr>
          <a:lstStyle/>
          <a:p>
            <a:r>
              <a:rPr lang="tr-TR" sz="3600" b="1" dirty="0" smtClean="0">
                <a:solidFill>
                  <a:schemeClr val="accent6">
                    <a:lumMod val="50000"/>
                  </a:schemeClr>
                </a:solidFill>
              </a:rPr>
              <a:t>Bireysel Nedenler</a:t>
            </a:r>
            <a:endParaRPr lang="tr-TR" sz="3600" b="1" dirty="0">
              <a:solidFill>
                <a:schemeClr val="accent6">
                  <a:lumMod val="50000"/>
                </a:schemeClr>
              </a:solidFill>
            </a:endParaRPr>
          </a:p>
        </p:txBody>
      </p:sp>
      <p:sp>
        <p:nvSpPr>
          <p:cNvPr id="6" name="Dikdörtgen 5"/>
          <p:cNvSpPr/>
          <p:nvPr/>
        </p:nvSpPr>
        <p:spPr>
          <a:xfrm>
            <a:off x="1106926" y="3630706"/>
            <a:ext cx="8552328" cy="646331"/>
          </a:xfrm>
          <a:prstGeom prst="rect">
            <a:avLst/>
          </a:prstGeom>
        </p:spPr>
        <p:txBody>
          <a:bodyPr wrap="square">
            <a:spAutoFit/>
          </a:bodyPr>
          <a:lstStyle/>
          <a:p>
            <a:pPr algn="ctr"/>
            <a:r>
              <a:rPr lang="tr-TR" altLang="tr-TR" b="1" dirty="0"/>
              <a:t>Genellikle bu öğrenciler arkadaşlarına karşı saldırgan bir tutum içindedirler. Diğerleri üstünde güçlü ve baskın olma ihtiyaçları ön plandadır.</a:t>
            </a:r>
          </a:p>
        </p:txBody>
      </p:sp>
    </p:spTree>
    <p:extLst>
      <p:ext uri="{BB962C8B-B14F-4D97-AF65-F5344CB8AC3E}">
        <p14:creationId xmlns:p14="http://schemas.microsoft.com/office/powerpoint/2010/main" val="1341833401"/>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673</TotalTime>
  <Words>2534</Words>
  <Application>Microsoft Office PowerPoint</Application>
  <PresentationFormat>A4 Kağıt (210x297 mm)</PresentationFormat>
  <Paragraphs>236</Paragraphs>
  <Slides>39</Slides>
  <Notes>0</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39</vt:i4>
      </vt:variant>
    </vt:vector>
  </HeadingPairs>
  <TitlesOfParts>
    <vt:vector size="54" baseType="lpstr">
      <vt:lpstr>Arial</vt:lpstr>
      <vt:lpstr>Arial Black</vt:lpstr>
      <vt:lpstr>Calibri</vt:lpstr>
      <vt:lpstr>Calibri,Bold</vt:lpstr>
      <vt:lpstr>Century Gothic</vt:lpstr>
      <vt:lpstr>Comic Sans MS</vt:lpstr>
      <vt:lpstr>Informal Roman</vt:lpstr>
      <vt:lpstr>Mistral</vt:lpstr>
      <vt:lpstr>MV Boli</vt:lpstr>
      <vt:lpstr>Sitka Small</vt:lpstr>
      <vt:lpstr>Times New Roman</vt:lpstr>
      <vt:lpstr>Wingdings</vt:lpstr>
      <vt:lpstr>Wingdings 2</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ZORBALIK DAVRANIŞININ SONUÇLARI </vt:lpstr>
      <vt:lpstr>ZORBALIK  DAVRANIŞININ SONUÇLARI</vt:lpstr>
      <vt:lpstr>ZORBALIK DAVRANIŞININ SONUÇLARI </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dc:creator>
  <cp:lastModifiedBy>Microsoft</cp:lastModifiedBy>
  <cp:revision>45</cp:revision>
  <dcterms:created xsi:type="dcterms:W3CDTF">2016-09-29T12:34:24Z</dcterms:created>
  <dcterms:modified xsi:type="dcterms:W3CDTF">2016-10-20T08:34:24Z</dcterms:modified>
</cp:coreProperties>
</file>